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8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4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26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27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28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29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0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52"/>
  </p:notesMasterIdLst>
  <p:sldIdLst>
    <p:sldId id="257" r:id="rId3"/>
    <p:sldId id="469" r:id="rId4"/>
    <p:sldId id="303" r:id="rId5"/>
    <p:sldId id="305" r:id="rId6"/>
    <p:sldId id="470" r:id="rId7"/>
    <p:sldId id="471" r:id="rId8"/>
    <p:sldId id="472" r:id="rId9"/>
    <p:sldId id="434" r:id="rId10"/>
    <p:sldId id="473" r:id="rId11"/>
    <p:sldId id="474" r:id="rId12"/>
    <p:sldId id="475" r:id="rId13"/>
    <p:sldId id="476" r:id="rId14"/>
    <p:sldId id="464" r:id="rId15"/>
    <p:sldId id="463" r:id="rId16"/>
    <p:sldId id="428" r:id="rId17"/>
    <p:sldId id="317" r:id="rId18"/>
    <p:sldId id="318" r:id="rId19"/>
    <p:sldId id="327" r:id="rId20"/>
    <p:sldId id="431" r:id="rId21"/>
    <p:sldId id="432" r:id="rId22"/>
    <p:sldId id="468" r:id="rId23"/>
    <p:sldId id="429" r:id="rId24"/>
    <p:sldId id="346" r:id="rId25"/>
    <p:sldId id="462" r:id="rId26"/>
    <p:sldId id="347" r:id="rId27"/>
    <p:sldId id="433" r:id="rId28"/>
    <p:sldId id="435" r:id="rId29"/>
    <p:sldId id="444" r:id="rId30"/>
    <p:sldId id="350" r:id="rId31"/>
    <p:sldId id="358" r:id="rId32"/>
    <p:sldId id="442" r:id="rId33"/>
    <p:sldId id="359" r:id="rId34"/>
    <p:sldId id="461" r:id="rId35"/>
    <p:sldId id="441" r:id="rId36"/>
    <p:sldId id="447" r:id="rId37"/>
    <p:sldId id="449" r:id="rId38"/>
    <p:sldId id="453" r:id="rId39"/>
    <p:sldId id="457" r:id="rId40"/>
    <p:sldId id="456" r:id="rId41"/>
    <p:sldId id="454" r:id="rId42"/>
    <p:sldId id="466" r:id="rId43"/>
    <p:sldId id="450" r:id="rId44"/>
    <p:sldId id="448" r:id="rId45"/>
    <p:sldId id="467" r:id="rId46"/>
    <p:sldId id="452" r:id="rId47"/>
    <p:sldId id="430" r:id="rId48"/>
    <p:sldId id="455" r:id="rId49"/>
    <p:sldId id="445" r:id="rId50"/>
    <p:sldId id="446" r:id="rId51"/>
  </p:sldIdLst>
  <p:sldSz cx="9144000" cy="6858000" type="screen4x3"/>
  <p:notesSz cx="6858000" cy="9144000"/>
  <p:custShowLst>
    <p:custShow name="simu" id="0">
      <p:sldLst/>
    </p:custShow>
    <p:custShow name="cord" id="1">
      <p:sldLst/>
    </p:custShow>
    <p:custShow name="rot" id="2">
      <p:sldLst>
        <p:sld r:id="rId27"/>
      </p:sldLst>
    </p:custShow>
    <p:custShow name="assign" id="3">
      <p:sldLst/>
    </p:custShow>
    <p:custShow name="mrahel" id="4">
      <p:sldLst>
        <p:sld r:id="rId25"/>
        <p:sld r:id="rId26"/>
      </p:sldLst>
    </p:custShow>
    <p:custShow name="masage" id="5">
      <p:sldLst>
        <p:sld r:id="rId18"/>
        <p:sld r:id="rId19"/>
      </p:sldLst>
    </p:custShow>
    <p:custShow name="oxy" id="6">
      <p:sldLst>
        <p:sld r:id="rId20"/>
      </p:sldLst>
    </p:custShow>
    <p:custShow name="colostrm" id="7">
      <p:sldLst>
        <p:sld r:id="rId21"/>
      </p:sldLst>
    </p:custShow>
    <p:custShow name="a" id="8">
      <p:sldLst/>
    </p:custShow>
    <p:custShow name="soft" id="9">
      <p:sldLst/>
    </p:custShow>
    <p:custShow name="hard" id="10">
      <p:sldLst/>
    </p:custShow>
    <p:custShow name="glass" id="11">
      <p:sldLst/>
    </p:custShow>
    <p:custShow name="sp00n" id="12">
      <p:sldLst>
        <p:sld r:id="rId23"/>
      </p:sldLst>
    </p:custShow>
    <p:custShow name="SYRIN" id="13">
      <p:sldLst>
        <p:sld r:id="rId2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3" autoAdjust="0"/>
  </p:normalViewPr>
  <p:slideViewPr>
    <p:cSldViewPr>
      <p:cViewPr varScale="1">
        <p:scale>
          <a:sx n="62" d="100"/>
          <a:sy n="6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4C769-1628-48DC-AFD5-17445118816A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9878BD-BF79-4113-93C1-491FC2CC98D6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dirty="0">
            <a:cs typeface="B Nazanin" panose="00000400000000000000" pitchFamily="2" charset="-78"/>
          </a:endParaRPr>
        </a:p>
      </dgm:t>
    </dgm:pt>
    <dgm:pt modelId="{4C59332D-AF80-4E88-AAAA-5D6254AE0479}" type="parTrans" cxnId="{5743146A-ADFC-4F8A-99B3-AE81DE7C0A07}">
      <dgm:prSet/>
      <dgm:spPr/>
      <dgm:t>
        <a:bodyPr/>
        <a:lstStyle/>
        <a:p>
          <a:endParaRPr lang="en-US"/>
        </a:p>
      </dgm:t>
    </dgm:pt>
    <dgm:pt modelId="{87C10D42-3E42-427E-BFCC-DD75B8AA3307}" type="sibTrans" cxnId="{5743146A-ADFC-4F8A-99B3-AE81DE7C0A07}">
      <dgm:prSet/>
      <dgm:spPr/>
      <dgm:t>
        <a:bodyPr/>
        <a:lstStyle/>
        <a:p>
          <a:endParaRPr lang="en-US"/>
        </a:p>
      </dgm:t>
    </dgm:pt>
    <dgm:pt modelId="{E8D8B33F-7EA5-4BFA-927F-01950959E767}" type="pres">
      <dgm:prSet presAssocID="{75C4C769-1628-48DC-AFD5-1744511881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3A310-BB5D-49EF-9F8C-2FDE90837BA8}" type="pres">
      <dgm:prSet presAssocID="{F79878BD-BF79-4113-93C1-491FC2CC98D6}" presName="parentText" presStyleLbl="node1" presStyleIdx="0" presStyleCnt="1" custLinFactNeighborY="100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3146A-ADFC-4F8A-99B3-AE81DE7C0A07}" srcId="{75C4C769-1628-48DC-AFD5-17445118816A}" destId="{F79878BD-BF79-4113-93C1-491FC2CC98D6}" srcOrd="0" destOrd="0" parTransId="{4C59332D-AF80-4E88-AAAA-5D6254AE0479}" sibTransId="{87C10D42-3E42-427E-BFCC-DD75B8AA3307}"/>
    <dgm:cxn modelId="{BD7F5CC1-CC69-4C04-BB3D-254FD0AD6662}" type="presOf" srcId="{75C4C769-1628-48DC-AFD5-17445118816A}" destId="{E8D8B33F-7EA5-4BFA-927F-01950959E767}" srcOrd="0" destOrd="0" presId="urn:microsoft.com/office/officeart/2005/8/layout/vList2"/>
    <dgm:cxn modelId="{045C9789-840C-4940-BB15-BC0632DFC39C}" type="presOf" srcId="{F79878BD-BF79-4113-93C1-491FC2CC98D6}" destId="{FAA3A310-BB5D-49EF-9F8C-2FDE90837BA8}" srcOrd="0" destOrd="0" presId="urn:microsoft.com/office/officeart/2005/8/layout/vList2"/>
    <dgm:cxn modelId="{697FD5A7-5F8F-4356-8185-8386620FAF3C}" type="presParOf" srcId="{E8D8B33F-7EA5-4BFA-927F-01950959E767}" destId="{FAA3A310-BB5D-49EF-9F8C-2FDE90837B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FEB9F9C4-E6E5-40C7-8853-3466BDA74D66}" type="presOf" srcId="{4DDC7F47-011C-4673-9EA8-60E37CD951F8}" destId="{470BEF27-D9D2-443B-BB44-095C2EFFA06F}" srcOrd="0" destOrd="0" presId="urn:microsoft.com/office/officeart/2005/8/layout/vList2"/>
    <dgm:cxn modelId="{BDCD8028-3F3A-4040-950D-B06D34A06952}" type="presOf" srcId="{67E5217A-A6D9-4E91-9917-AEC117D19072}" destId="{54D35237-CA08-4AD2-B24B-4057680DDF30}" srcOrd="0" destOrd="0" presId="urn:microsoft.com/office/officeart/2005/8/layout/vList2"/>
    <dgm:cxn modelId="{71B0FF27-D2F5-450F-9523-9E78BD58F2EE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A33EAE-0D7F-4F78-99D1-D71F5520F2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7C7A55-4DAE-4D3E-890B-1E80D3CB55DF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0E8D7-1859-468D-B396-120F88C22F87}" type="parTrans" cxnId="{81729C4F-0E5A-4C7E-A51A-11AF95FAEFF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EC53B4-275F-438A-980A-CAD4EAB1B42C}" type="sibTrans" cxnId="{81729C4F-0E5A-4C7E-A51A-11AF95FAEFF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56182-CC2B-4CDE-A37B-B4B252A53F6C}" type="pres">
      <dgm:prSet presAssocID="{59A33EAE-0D7F-4F78-99D1-D71F5520F2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200D93-EF3B-43FC-94B5-F59ADD09333F}" type="pres">
      <dgm:prSet presAssocID="{457C7A55-4DAE-4D3E-890B-1E80D3CB55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FA16C-6A1C-4C95-BF7D-069A8A4F14BC}" type="presOf" srcId="{457C7A55-4DAE-4D3E-890B-1E80D3CB55DF}" destId="{34200D93-EF3B-43FC-94B5-F59ADD09333F}" srcOrd="0" destOrd="0" presId="urn:microsoft.com/office/officeart/2005/8/layout/vList2"/>
    <dgm:cxn modelId="{B3AADFAD-BD6E-450C-AA7A-34A74A757E4C}" type="presOf" srcId="{59A33EAE-0D7F-4F78-99D1-D71F5520F295}" destId="{1D256182-CC2B-4CDE-A37B-B4B252A53F6C}" srcOrd="0" destOrd="0" presId="urn:microsoft.com/office/officeart/2005/8/layout/vList2"/>
    <dgm:cxn modelId="{81729C4F-0E5A-4C7E-A51A-11AF95FAEFF0}" srcId="{59A33EAE-0D7F-4F78-99D1-D71F5520F295}" destId="{457C7A55-4DAE-4D3E-890B-1E80D3CB55DF}" srcOrd="0" destOrd="0" parTransId="{E9A0E8D7-1859-468D-B396-120F88C22F87}" sibTransId="{26EC53B4-275F-438A-980A-CAD4EAB1B42C}"/>
    <dgm:cxn modelId="{C706604D-8C5D-46AA-8D71-D009CBC6B2DF}" type="presParOf" srcId="{1D256182-CC2B-4CDE-A37B-B4B252A53F6C}" destId="{34200D93-EF3B-43FC-94B5-F59ADD0933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06DDBC-9850-42B5-89A9-576F734F14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16FA7-8229-482D-90DB-018A2AB3CD00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1E0FB8-736F-4D94-B65C-FEA495AA3C3A}" type="parTrans" cxnId="{59A09D14-0D66-4D77-8868-2D4D14CDEF8A}">
      <dgm:prSet/>
      <dgm:spPr/>
      <dgm:t>
        <a:bodyPr/>
        <a:lstStyle/>
        <a:p>
          <a:endParaRPr lang="en-US"/>
        </a:p>
      </dgm:t>
    </dgm:pt>
    <dgm:pt modelId="{FE5B88CA-4BEB-4D1A-B95F-4A9B4EFF28CA}" type="sibTrans" cxnId="{59A09D14-0D66-4D77-8868-2D4D14CDEF8A}">
      <dgm:prSet/>
      <dgm:spPr/>
      <dgm:t>
        <a:bodyPr/>
        <a:lstStyle/>
        <a:p>
          <a:endParaRPr lang="en-US"/>
        </a:p>
      </dgm:t>
    </dgm:pt>
    <dgm:pt modelId="{23910F1E-616D-4856-B9CD-2697D9212834}" type="pres">
      <dgm:prSet presAssocID="{9506DDBC-9850-42B5-89A9-576F734F14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5667D-0FFD-47EE-A2A4-8E5080619374}" type="pres">
      <dgm:prSet presAssocID="{E9216FA7-8229-482D-90DB-018A2AB3CD00}" presName="parentText" presStyleLbl="node1" presStyleIdx="0" presStyleCnt="1" custScaleY="260767" custLinFactNeighborY="-1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A09D14-0D66-4D77-8868-2D4D14CDEF8A}" srcId="{9506DDBC-9850-42B5-89A9-576F734F1433}" destId="{E9216FA7-8229-482D-90DB-018A2AB3CD00}" srcOrd="0" destOrd="0" parTransId="{631E0FB8-736F-4D94-B65C-FEA495AA3C3A}" sibTransId="{FE5B88CA-4BEB-4D1A-B95F-4A9B4EFF28CA}"/>
    <dgm:cxn modelId="{6BA15558-46FC-487D-940E-EFFEC01B3340}" type="presOf" srcId="{9506DDBC-9850-42B5-89A9-576F734F1433}" destId="{23910F1E-616D-4856-B9CD-2697D9212834}" srcOrd="0" destOrd="0" presId="urn:microsoft.com/office/officeart/2005/8/layout/vList2"/>
    <dgm:cxn modelId="{6C206AD6-7956-4B4E-B7E7-8EF711251C8F}" type="presOf" srcId="{E9216FA7-8229-482D-90DB-018A2AB3CD00}" destId="{A485667D-0FFD-47EE-A2A4-8E5080619374}" srcOrd="0" destOrd="0" presId="urn:microsoft.com/office/officeart/2005/8/layout/vList2"/>
    <dgm:cxn modelId="{5C476041-1007-4958-8DEB-6A8893B3C578}" type="presParOf" srcId="{23910F1E-616D-4856-B9CD-2697D9212834}" destId="{A485667D-0FFD-47EE-A2A4-8E5080619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X="-1786" custLinFactNeighborY="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72876A5F-DA04-439F-9B3B-481EB785D985}" type="presOf" srcId="{5A234550-E059-4D48-BC80-24B0CE7C821A}" destId="{ECD9EAD7-B322-4019-939A-C07221E7DC84}" srcOrd="0" destOrd="0" presId="urn:microsoft.com/office/officeart/2005/8/layout/vList2"/>
    <dgm:cxn modelId="{1ECCC623-FF6A-44C9-9601-562A78605D76}" type="presOf" srcId="{42BA3026-977F-4889-A2E7-EFE8C11963D0}" destId="{3795ABB5-F8E6-4160-B42B-C6085ED3353B}" srcOrd="0" destOrd="0" presId="urn:microsoft.com/office/officeart/2005/8/layout/vList2"/>
    <dgm:cxn modelId="{51B2CF46-DBA4-430D-98E7-C7268D0E1321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Y="-67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0ABDBC80-5526-408E-9F93-0D9B47466274}" type="presOf" srcId="{42BA3026-977F-4889-A2E7-EFE8C11963D0}" destId="{3795ABB5-F8E6-4160-B42B-C6085ED3353B}" srcOrd="0" destOrd="0" presId="urn:microsoft.com/office/officeart/2005/8/layout/vList2"/>
    <dgm:cxn modelId="{BD99E220-D577-4542-83E6-D5582CA2E2DF}" type="presOf" srcId="{5A234550-E059-4D48-BC80-24B0CE7C821A}" destId="{ECD9EAD7-B322-4019-939A-C07221E7DC84}" srcOrd="0" destOrd="0" presId="urn:microsoft.com/office/officeart/2005/8/layout/vList2"/>
    <dgm:cxn modelId="{EDEB224A-ED08-45CD-9B74-9580BF09BEE2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C79EE8-B672-447D-B88C-D2A73FDFD8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6FADB5-CBE6-4343-AB6E-2B049F8170B3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Mothers who are reluctant to try hand expression!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E78CD-A526-410B-9C4D-54B5298A3C75}" type="parTrans" cxnId="{5221E74B-4B3B-4FF7-8468-D9102535D4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1509DF-74C9-4584-91CE-3AE5F28685ED}" type="sibTrans" cxnId="{5221E74B-4B3B-4FF7-8468-D9102535D4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D7E02-DBDD-434C-AB78-898F2B8CDF66}" type="pres">
      <dgm:prSet presAssocID="{10C79EE8-B672-447D-B88C-D2A73FDFD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FB3F41-9D2E-483D-A2EB-D890B6E59B42}" type="pres">
      <dgm:prSet presAssocID="{EB6FADB5-CBE6-4343-AB6E-2B049F8170B3}" presName="parentText" presStyleLbl="node1" presStyleIdx="0" presStyleCnt="1" custScaleY="3166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D6E30-EE76-4D4E-928B-FDB6309C0835}" type="presOf" srcId="{EB6FADB5-CBE6-4343-AB6E-2B049F8170B3}" destId="{9AFB3F41-9D2E-483D-A2EB-D890B6E59B42}" srcOrd="0" destOrd="0" presId="urn:microsoft.com/office/officeart/2005/8/layout/vList2"/>
    <dgm:cxn modelId="{64109433-CE74-47BF-9572-156A89BDED0E}" type="presOf" srcId="{10C79EE8-B672-447D-B88C-D2A73FDFD86C}" destId="{E11D7E02-DBDD-434C-AB78-898F2B8CDF66}" srcOrd="0" destOrd="0" presId="urn:microsoft.com/office/officeart/2005/8/layout/vList2"/>
    <dgm:cxn modelId="{5221E74B-4B3B-4FF7-8468-D9102535D4FB}" srcId="{10C79EE8-B672-447D-B88C-D2A73FDFD86C}" destId="{EB6FADB5-CBE6-4343-AB6E-2B049F8170B3}" srcOrd="0" destOrd="0" parTransId="{15AE78CD-A526-410B-9C4D-54B5298A3C75}" sibTransId="{BC1509DF-74C9-4584-91CE-3AE5F28685ED}"/>
    <dgm:cxn modelId="{4362F9B0-D064-43A2-9DB3-2EA9087D8A5B}" type="presParOf" srcId="{E11D7E02-DBDD-434C-AB78-898F2B8CDF66}" destId="{9AFB3F41-9D2E-483D-A2EB-D890B6E59B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3FC60D8-E18D-46D2-9A4E-8A9F92C545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3A8126-308E-4F6E-99F2-DA4636AEFCDA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baby isn’t latching successfully by 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end of the first six hours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87E89-1AC6-4B5A-8E61-02045BC66A80}" type="parTrans" cxnId="{E0618D5E-A508-4131-AE22-9C871C33948B}">
      <dgm:prSet/>
      <dgm:spPr/>
      <dgm:t>
        <a:bodyPr/>
        <a:lstStyle/>
        <a:p>
          <a:pPr algn="ctr"/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87F7B-2D9A-4B9F-B7CB-76CE3378F96B}" type="sibTrans" cxnId="{E0618D5E-A508-4131-AE22-9C871C33948B}">
      <dgm:prSet/>
      <dgm:spPr/>
      <dgm:t>
        <a:bodyPr/>
        <a:lstStyle/>
        <a:p>
          <a:pPr algn="ctr"/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FD05D7-5D4D-4C84-ACD9-5661CE15BDFB}" type="pres">
      <dgm:prSet presAssocID="{A3FC60D8-E18D-46D2-9A4E-8A9F92C545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A9BD33-7909-41C9-B2A8-F00D5BDA2C08}" type="pres">
      <dgm:prSet presAssocID="{6F3A8126-308E-4F6E-99F2-DA4636AEFC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E17555-A525-47FE-8EB1-AEA79A2B352C}" type="presOf" srcId="{6F3A8126-308E-4F6E-99F2-DA4636AEFCDA}" destId="{3DA9BD33-7909-41C9-B2A8-F00D5BDA2C08}" srcOrd="0" destOrd="0" presId="urn:microsoft.com/office/officeart/2005/8/layout/vList2"/>
    <dgm:cxn modelId="{E0618D5E-A508-4131-AE22-9C871C33948B}" srcId="{A3FC60D8-E18D-46D2-9A4E-8A9F92C545FF}" destId="{6F3A8126-308E-4F6E-99F2-DA4636AEFCDA}" srcOrd="0" destOrd="0" parTransId="{C5187E89-1AC6-4B5A-8E61-02045BC66A80}" sibTransId="{70787F7B-2D9A-4B9F-B7CB-76CE3378F96B}"/>
    <dgm:cxn modelId="{174FCBE0-2E0F-4717-AFB3-968491568A44}" type="presOf" srcId="{A3FC60D8-E18D-46D2-9A4E-8A9F92C545FF}" destId="{74FD05D7-5D4D-4C84-ACD9-5661CE15BDFB}" srcOrd="0" destOrd="0" presId="urn:microsoft.com/office/officeart/2005/8/layout/vList2"/>
    <dgm:cxn modelId="{BF1386D1-A8EA-4BE9-942A-75DAAA485F1E}" type="presParOf" srcId="{74FD05D7-5D4D-4C84-ACD9-5661CE15BDFB}" destId="{3DA9BD33-7909-41C9-B2A8-F00D5BDA2C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7FB484BE-C72D-4DEE-86EA-C4C9910B9DC6}" type="presOf" srcId="{4DDC7F47-011C-4673-9EA8-60E37CD951F8}" destId="{470BEF27-D9D2-443B-BB44-095C2EFFA06F}" srcOrd="0" destOrd="0" presId="urn:microsoft.com/office/officeart/2005/8/layout/vList2"/>
    <dgm:cxn modelId="{FEBC6887-4004-4DF6-B524-4FD367409C90}" type="presOf" srcId="{67E5217A-A6D9-4E91-9917-AEC117D19072}" destId="{54D35237-CA08-4AD2-B24B-4057680DDF30}" srcOrd="0" destOrd="0" presId="urn:microsoft.com/office/officeart/2005/8/layout/vList2"/>
    <dgm:cxn modelId="{2C945E97-8B3A-49B2-9F50-F4DE61C417F6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9A33EAE-0D7F-4F78-99D1-D71F5520F2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7C7A55-4DAE-4D3E-890B-1E80D3CB55DF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A0E8D7-1859-468D-B396-120F88C22F87}" type="parTrans" cxnId="{81729C4F-0E5A-4C7E-A51A-11AF95FAEFF0}">
      <dgm:prSet/>
      <dgm:spPr/>
      <dgm:t>
        <a:bodyPr/>
        <a:lstStyle/>
        <a:p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EC53B4-275F-438A-980A-CAD4EAB1B42C}" type="sibTrans" cxnId="{81729C4F-0E5A-4C7E-A51A-11AF95FAEFF0}">
      <dgm:prSet/>
      <dgm:spPr/>
      <dgm:t>
        <a:bodyPr/>
        <a:lstStyle/>
        <a:p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56182-CC2B-4CDE-A37B-B4B252A53F6C}" type="pres">
      <dgm:prSet presAssocID="{59A33EAE-0D7F-4F78-99D1-D71F5520F2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200D93-EF3B-43FC-94B5-F59ADD09333F}" type="pres">
      <dgm:prSet presAssocID="{457C7A55-4DAE-4D3E-890B-1E80D3CB55DF}" presName="parentText" presStyleLbl="node1" presStyleIdx="0" presStyleCnt="1" custScaleY="2728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0ED2C0-7FD6-4F77-92C4-D6459E034115}" type="presOf" srcId="{59A33EAE-0D7F-4F78-99D1-D71F5520F295}" destId="{1D256182-CC2B-4CDE-A37B-B4B252A53F6C}" srcOrd="0" destOrd="0" presId="urn:microsoft.com/office/officeart/2005/8/layout/vList2"/>
    <dgm:cxn modelId="{81729C4F-0E5A-4C7E-A51A-11AF95FAEFF0}" srcId="{59A33EAE-0D7F-4F78-99D1-D71F5520F295}" destId="{457C7A55-4DAE-4D3E-890B-1E80D3CB55DF}" srcOrd="0" destOrd="0" parTransId="{E9A0E8D7-1859-468D-B396-120F88C22F87}" sibTransId="{26EC53B4-275F-438A-980A-CAD4EAB1B42C}"/>
    <dgm:cxn modelId="{CDCDCC72-E112-4921-9FF5-226E151672AD}" type="presOf" srcId="{457C7A55-4DAE-4D3E-890B-1E80D3CB55DF}" destId="{34200D93-EF3B-43FC-94B5-F59ADD09333F}" srcOrd="0" destOrd="0" presId="urn:microsoft.com/office/officeart/2005/8/layout/vList2"/>
    <dgm:cxn modelId="{27E989A1-6653-42AE-9A8F-788FFB474C7F}" type="presParOf" srcId="{1D256182-CC2B-4CDE-A37B-B4B252A53F6C}" destId="{34200D93-EF3B-43FC-94B5-F59ADD0933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506DDBC-9850-42B5-89A9-576F734F14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216FA7-8229-482D-90DB-018A2AB3CD00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1E0FB8-736F-4D94-B65C-FEA495AA3C3A}" type="parTrans" cxnId="{59A09D14-0D66-4D77-8868-2D4D14CDEF8A}">
      <dgm:prSet/>
      <dgm:spPr/>
      <dgm:t>
        <a:bodyPr/>
        <a:lstStyle/>
        <a:p>
          <a:endParaRPr lang="en-US"/>
        </a:p>
      </dgm:t>
    </dgm:pt>
    <dgm:pt modelId="{FE5B88CA-4BEB-4D1A-B95F-4A9B4EFF28CA}" type="sibTrans" cxnId="{59A09D14-0D66-4D77-8868-2D4D14CDEF8A}">
      <dgm:prSet/>
      <dgm:spPr/>
      <dgm:t>
        <a:bodyPr/>
        <a:lstStyle/>
        <a:p>
          <a:endParaRPr lang="en-US"/>
        </a:p>
      </dgm:t>
    </dgm:pt>
    <dgm:pt modelId="{23910F1E-616D-4856-B9CD-2697D9212834}" type="pres">
      <dgm:prSet presAssocID="{9506DDBC-9850-42B5-89A9-576F734F14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5667D-0FFD-47EE-A2A4-8E5080619374}" type="pres">
      <dgm:prSet presAssocID="{E9216FA7-8229-482D-90DB-018A2AB3CD00}" presName="parentText" presStyleLbl="node1" presStyleIdx="0" presStyleCnt="1" custScaleY="260767" custLinFactNeighborY="-122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A09D14-0D66-4D77-8868-2D4D14CDEF8A}" srcId="{9506DDBC-9850-42B5-89A9-576F734F1433}" destId="{E9216FA7-8229-482D-90DB-018A2AB3CD00}" srcOrd="0" destOrd="0" parTransId="{631E0FB8-736F-4D94-B65C-FEA495AA3C3A}" sibTransId="{FE5B88CA-4BEB-4D1A-B95F-4A9B4EFF28CA}"/>
    <dgm:cxn modelId="{E3CF2E6F-8B12-404A-8D26-90A9EE07F8AE}" type="presOf" srcId="{E9216FA7-8229-482D-90DB-018A2AB3CD00}" destId="{A485667D-0FFD-47EE-A2A4-8E5080619374}" srcOrd="0" destOrd="0" presId="urn:microsoft.com/office/officeart/2005/8/layout/vList2"/>
    <dgm:cxn modelId="{F29D4A15-9A03-48B4-A46E-7B392B7FEA54}" type="presOf" srcId="{9506DDBC-9850-42B5-89A9-576F734F1433}" destId="{23910F1E-616D-4856-B9CD-2697D9212834}" srcOrd="0" destOrd="0" presId="urn:microsoft.com/office/officeart/2005/8/layout/vList2"/>
    <dgm:cxn modelId="{B3D56CDF-1DC8-4BAD-8E9F-48AF2F20F1F1}" type="presParOf" srcId="{23910F1E-616D-4856-B9CD-2697D9212834}" destId="{A485667D-0FFD-47EE-A2A4-8E50806193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462B07-E048-4ABE-9211-F7A6659952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561BC8-09D8-456F-86D7-233B7195A79E}">
      <dgm:prSet custT="1"/>
      <dgm:spPr/>
      <dgm:t>
        <a:bodyPr/>
        <a:lstStyle/>
        <a:p>
          <a:pPr rtl="0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 may choose or Need to Express Milk for a Number of Reasons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36B768-BD55-468F-9373-70520515E1F9}" type="par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CA4F1-C03B-4824-A722-41E0EAF05F01}" type="sib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205C7-3437-4897-B1D9-BDFABF8932B2}" type="pres">
      <dgm:prSet presAssocID="{C9462B07-E048-4ABE-9211-F7A6659952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A2526-0455-4E7B-BE39-87E519E8C14E}" type="pres">
      <dgm:prSet presAssocID="{D8561BC8-09D8-456F-86D7-233B7195A79E}" presName="parentText" presStyleLbl="node1" presStyleIdx="0" presStyleCnt="1" custScaleY="331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06CB9F-F9C0-467D-BD0C-C4E1F322760D}" type="presOf" srcId="{D8561BC8-09D8-456F-86D7-233B7195A79E}" destId="{130A2526-0455-4E7B-BE39-87E519E8C14E}" srcOrd="0" destOrd="0" presId="urn:microsoft.com/office/officeart/2005/8/layout/vList2"/>
    <dgm:cxn modelId="{2143A309-1A42-4037-93E5-3B6BBBE1E812}" type="presOf" srcId="{C9462B07-E048-4ABE-9211-F7A66599524E}" destId="{ED3205C7-3437-4897-B1D9-BDFABF8932B2}" srcOrd="0" destOrd="0" presId="urn:microsoft.com/office/officeart/2005/8/layout/vList2"/>
    <dgm:cxn modelId="{855232B4-8E4D-48B1-BF42-1967A8B978E8}" srcId="{C9462B07-E048-4ABE-9211-F7A66599524E}" destId="{D8561BC8-09D8-456F-86D7-233B7195A79E}" srcOrd="0" destOrd="0" parTransId="{6436B768-BD55-468F-9373-70520515E1F9}" sibTransId="{346CA4F1-C03B-4824-A722-41E0EAF05F01}"/>
    <dgm:cxn modelId="{56C6309F-1225-47C4-AE65-CBF4BDCEDCA5}" type="presParOf" srcId="{ED3205C7-3437-4897-B1D9-BDFABF8932B2}" destId="{130A2526-0455-4E7B-BE39-87E519E8C1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de-D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X="-1786" custLinFactNeighborY="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2E04E266-838B-4FD8-AFAB-AB6AD4E1641B}" type="presOf" srcId="{42BA3026-977F-4889-A2E7-EFE8C11963D0}" destId="{3795ABB5-F8E6-4160-B42B-C6085ED3353B}" srcOrd="0" destOrd="0" presId="urn:microsoft.com/office/officeart/2005/8/layout/vList2"/>
    <dgm:cxn modelId="{A7C9F387-395C-4130-A85D-C3DCF797C4ED}" type="presOf" srcId="{5A234550-E059-4D48-BC80-24B0CE7C821A}" destId="{ECD9EAD7-B322-4019-939A-C07221E7DC84}" srcOrd="0" destOrd="0" presId="urn:microsoft.com/office/officeart/2005/8/layout/vList2"/>
    <dgm:cxn modelId="{3C349CCF-E95B-4BF4-93A9-1558E4653DED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A234550-E059-4D48-BC80-24B0CE7C82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A3026-977F-4889-A2E7-EFE8C11963D0}">
      <dgm:prSet custT="1"/>
      <dgm:spPr/>
      <dgm:t>
        <a:bodyPr/>
        <a:lstStyle/>
        <a:p>
          <a:pPr algn="ctr" rtl="1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1D8F7-0C07-4564-B79C-2B85FAC4DD09}" type="par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D9B9-3850-4960-9ECD-03679F766730}" type="sibTrans" cxnId="{F0697760-A3CA-4C6F-BF96-840B2DB0AA45}">
      <dgm:prSet/>
      <dgm:spPr/>
      <dgm:t>
        <a:bodyPr/>
        <a:lstStyle/>
        <a:p>
          <a:pPr algn="ctr"/>
          <a:endParaRPr lang="en-U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D9EAD7-B322-4019-939A-C07221E7DC84}" type="pres">
      <dgm:prSet presAssocID="{5A234550-E059-4D48-BC80-24B0CE7C82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5ABB5-F8E6-4160-B42B-C6085ED3353B}" type="pres">
      <dgm:prSet presAssocID="{42BA3026-977F-4889-A2E7-EFE8C11963D0}" presName="parentText" presStyleLbl="node1" presStyleIdx="0" presStyleCnt="1" custLinFactNeighborY="-67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697760-A3CA-4C6F-BF96-840B2DB0AA45}" srcId="{5A234550-E059-4D48-BC80-24B0CE7C821A}" destId="{42BA3026-977F-4889-A2E7-EFE8C11963D0}" srcOrd="0" destOrd="0" parTransId="{C011D8F7-0C07-4564-B79C-2B85FAC4DD09}" sibTransId="{A949D9B9-3850-4960-9ECD-03679F766730}"/>
    <dgm:cxn modelId="{84B85770-5E5C-4C59-BA31-0068FB1EF51E}" type="presOf" srcId="{42BA3026-977F-4889-A2E7-EFE8C11963D0}" destId="{3795ABB5-F8E6-4160-B42B-C6085ED3353B}" srcOrd="0" destOrd="0" presId="urn:microsoft.com/office/officeart/2005/8/layout/vList2"/>
    <dgm:cxn modelId="{E8EC78C0-D7DD-490C-AF93-043139ECBBD1}" type="presOf" srcId="{5A234550-E059-4D48-BC80-24B0CE7C821A}" destId="{ECD9EAD7-B322-4019-939A-C07221E7DC84}" srcOrd="0" destOrd="0" presId="urn:microsoft.com/office/officeart/2005/8/layout/vList2"/>
    <dgm:cxn modelId="{B02ACFA4-94D9-47D5-ADC3-AE8803F36B03}" type="presParOf" srcId="{ECD9EAD7-B322-4019-939A-C07221E7DC84}" destId="{3795ABB5-F8E6-4160-B42B-C6085ED33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8E2F456-09A6-4201-B84D-D907C2184A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A4A98-FDEB-4063-8AE6-0AA8AF429D37}">
      <dgm:prSet custT="1"/>
      <dgm:spPr/>
      <dgm:t>
        <a:bodyPr/>
        <a:lstStyle/>
        <a:p>
          <a:pPr algn="ctr" rtl="1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express to get colostrum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her baby who is not able to suck, 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8DB6A1-B926-40FD-8DBB-7F268C6C33E0}" type="parTrans" cxnId="{F56220E9-C1ED-4173-A5A5-648EDE737BF1}">
      <dgm:prSet/>
      <dgm:spPr/>
      <dgm:t>
        <a:bodyPr/>
        <a:lstStyle/>
        <a:p>
          <a:endParaRPr lang="en-US" b="1"/>
        </a:p>
      </dgm:t>
    </dgm:pt>
    <dgm:pt modelId="{660FE970-8A39-4C5D-AC29-726ED7FD0857}" type="sibTrans" cxnId="{F56220E9-C1ED-4173-A5A5-648EDE737BF1}">
      <dgm:prSet/>
      <dgm:spPr/>
      <dgm:t>
        <a:bodyPr/>
        <a:lstStyle/>
        <a:p>
          <a:endParaRPr lang="en-US" b="1"/>
        </a:p>
      </dgm:t>
    </dgm:pt>
    <dgm:pt modelId="{48D2C133-834A-4FDA-A1E3-E876FEEC870C}" type="pres">
      <dgm:prSet presAssocID="{08E2F456-09A6-4201-B84D-D907C2184A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482EE8-2660-410F-BA74-B0F2E47A4A38}" type="pres">
      <dgm:prSet presAssocID="{6A5A4A98-FDEB-4063-8AE6-0AA8AF429D37}" presName="parentText" presStyleLbl="node1" presStyleIdx="0" presStyleCnt="1" custScaleY="342592" custLinFactNeighborX="-1042" custLinFactNeighborY="-208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EEE5FE-CDC3-4867-A7DB-BB1C6FF7B35A}" type="presOf" srcId="{6A5A4A98-FDEB-4063-8AE6-0AA8AF429D37}" destId="{7D482EE8-2660-410F-BA74-B0F2E47A4A38}" srcOrd="0" destOrd="0" presId="urn:microsoft.com/office/officeart/2005/8/layout/vList2"/>
    <dgm:cxn modelId="{F56220E9-C1ED-4173-A5A5-648EDE737BF1}" srcId="{08E2F456-09A6-4201-B84D-D907C2184A11}" destId="{6A5A4A98-FDEB-4063-8AE6-0AA8AF429D37}" srcOrd="0" destOrd="0" parTransId="{E88DB6A1-B926-40FD-8DBB-7F268C6C33E0}" sibTransId="{660FE970-8A39-4C5D-AC29-726ED7FD0857}"/>
    <dgm:cxn modelId="{0B89D66F-D0DD-4068-9BA0-51025158FD8E}" type="presOf" srcId="{08E2F456-09A6-4201-B84D-D907C2184A11}" destId="{48D2C133-834A-4FDA-A1E3-E876FEEC870C}" srcOrd="0" destOrd="0" presId="urn:microsoft.com/office/officeart/2005/8/layout/vList2"/>
    <dgm:cxn modelId="{05CDC090-B89F-4EA0-9E95-6346D833130E}" type="presParOf" srcId="{48D2C133-834A-4FDA-A1E3-E876FEEC870C}" destId="{7D482EE8-2660-410F-BA74-B0F2E47A4A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 (1)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E0011C61-7481-4608-8288-F726A22990C5}" type="presOf" srcId="{4DDC7F47-011C-4673-9EA8-60E37CD951F8}" destId="{470BEF27-D9D2-443B-BB44-095C2EFFA06F}" srcOrd="0" destOrd="0" presId="urn:microsoft.com/office/officeart/2005/8/layout/vList2"/>
    <dgm:cxn modelId="{7018960C-37B6-45A9-90CE-CEBDE9AA8766}" type="presOf" srcId="{67E5217A-A6D9-4E91-9917-AEC117D19072}" destId="{54D35237-CA08-4AD2-B24B-4057680DDF30}" srcOrd="0" destOrd="0" presId="urn:microsoft.com/office/officeart/2005/8/layout/vList2"/>
    <dgm:cxn modelId="{CB9175AF-2999-46CA-8190-DC796D424EBF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104A64F-9A91-4A1E-963D-8EFCF91B75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4BEFA-A76B-452D-B43B-E40D6C49BA47}">
      <dgm:prSet custT="1"/>
      <dgm:spPr/>
      <dgm:t>
        <a:bodyPr/>
        <a:lstStyle/>
        <a:p>
          <a:pPr algn="ctr" rtl="1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ROTATE the thumb and finger position to milk the other reservoirs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F845DC-9758-42F9-BBA6-95491A1193F2}" type="parTrans" cxnId="{2DFBE6EA-772D-4EC6-A5EC-DCEB036A8D6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59232D-07E3-4566-AC14-2DCFC8BF330D}" type="sibTrans" cxnId="{2DFBE6EA-772D-4EC6-A5EC-DCEB036A8D6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128C71-997F-4949-91C3-48E1BCF426FB}" type="pres">
      <dgm:prSet presAssocID="{9104A64F-9A91-4A1E-963D-8EFCF91B75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769202-1046-40C0-AB48-A0CCA9BA4763}" type="pres">
      <dgm:prSet presAssocID="{8974BEFA-A76B-452D-B43B-E40D6C49BA47}" presName="parentText" presStyleLbl="node1" presStyleIdx="0" presStyleCnt="1" custScaleY="4152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FBE6EA-772D-4EC6-A5EC-DCEB036A8D66}" srcId="{9104A64F-9A91-4A1E-963D-8EFCF91B7546}" destId="{8974BEFA-A76B-452D-B43B-E40D6C49BA47}" srcOrd="0" destOrd="0" parTransId="{9DF845DC-9758-42F9-BBA6-95491A1193F2}" sibTransId="{B559232D-07E3-4566-AC14-2DCFC8BF330D}"/>
    <dgm:cxn modelId="{EFB72528-6E95-4C2F-9554-845A1AC14758}" type="presOf" srcId="{9104A64F-9A91-4A1E-963D-8EFCF91B7546}" destId="{38128C71-997F-4949-91C3-48E1BCF426FB}" srcOrd="0" destOrd="0" presId="urn:microsoft.com/office/officeart/2005/8/layout/vList2"/>
    <dgm:cxn modelId="{70DDBDAB-BD3C-4B21-97C0-09DB07F380BF}" type="presOf" srcId="{8974BEFA-A76B-452D-B43B-E40D6C49BA47}" destId="{EE769202-1046-40C0-AB48-A0CCA9BA4763}" srcOrd="0" destOrd="0" presId="urn:microsoft.com/office/officeart/2005/8/layout/vList2"/>
    <dgm:cxn modelId="{C174E89F-8E39-491A-AAD1-7836DB94EDC1}" type="presParOf" srcId="{38128C71-997F-4949-91C3-48E1BCF426FB}" destId="{EE769202-1046-40C0-AB48-A0CCA9BA47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Techniques(2)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9234FC98-2C9C-4213-821B-ADC49AC5B7D4}" type="presOf" srcId="{67E5217A-A6D9-4E91-9917-AEC117D19072}" destId="{54D35237-CA08-4AD2-B24B-4057680DDF30}" srcOrd="0" destOrd="0" presId="urn:microsoft.com/office/officeart/2005/8/layout/vList2"/>
    <dgm:cxn modelId="{F897A321-AC1C-4567-86C1-49F0EDB678CB}" type="presOf" srcId="{4DDC7F47-011C-4673-9EA8-60E37CD951F8}" destId="{470BEF27-D9D2-443B-BB44-095C2EFFA06F}" srcOrd="0" destOrd="0" presId="urn:microsoft.com/office/officeart/2005/8/layout/vList2"/>
    <dgm:cxn modelId="{59847F8F-AA3D-4519-8C7F-A32AA08095AA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Techniques(3) 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60BCBD68-8A82-49E8-A0E5-2FDAFFECD40E}" type="presOf" srcId="{67E5217A-A6D9-4E91-9917-AEC117D19072}" destId="{54D35237-CA08-4AD2-B24B-4057680DDF30}" srcOrd="0" destOrd="0" presId="urn:microsoft.com/office/officeart/2005/8/layout/vList2"/>
    <dgm:cxn modelId="{A813E60E-CB8B-4E13-AA36-C6C0CD026629}" type="presOf" srcId="{4DDC7F47-011C-4673-9EA8-60E37CD951F8}" destId="{470BEF27-D9D2-443B-BB44-095C2EFFA06F}" srcOrd="0" destOrd="0" presId="urn:microsoft.com/office/officeart/2005/8/layout/vList2"/>
    <dgm:cxn modelId="{51015D2E-8784-4519-B836-EC97B94057F0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15ABC49-7E43-4F69-AF66-4269CEF5D2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FB21CA-41F6-4809-9958-7679ADEA2C49}">
      <dgm:prSet custT="1"/>
      <dgm:spPr/>
      <dgm:t>
        <a:bodyPr/>
        <a:lstStyle/>
        <a:p>
          <a:pPr algn="ctr" rtl="1"/>
          <a:r>
            <a:rPr lang="en-US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 ,Compress ,Relax</a:t>
          </a:r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A3D00-2BF6-442D-894A-5BBC08015266}" type="parTrans" cxnId="{7152002B-AAE0-4AA6-B2B7-83E8435F18F9}">
      <dgm:prSet/>
      <dgm:spPr/>
      <dgm:t>
        <a:bodyPr/>
        <a:lstStyle/>
        <a:p>
          <a:endParaRPr lang="en-US"/>
        </a:p>
      </dgm:t>
    </dgm:pt>
    <dgm:pt modelId="{77AAF1F0-7A69-434C-92FA-BAB2B0263005}" type="sibTrans" cxnId="{7152002B-AAE0-4AA6-B2B7-83E8435F18F9}">
      <dgm:prSet/>
      <dgm:spPr/>
      <dgm:t>
        <a:bodyPr/>
        <a:lstStyle/>
        <a:p>
          <a:endParaRPr lang="en-US"/>
        </a:p>
      </dgm:t>
    </dgm:pt>
    <dgm:pt modelId="{DFD372F2-25BB-4273-A8C2-5040F44E11FB}" type="pres">
      <dgm:prSet presAssocID="{015ABC49-7E43-4F69-AF66-4269CEF5D2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DA0D8A-1B46-409C-8B38-18964A249C11}" type="pres">
      <dgm:prSet presAssocID="{BFFB21CA-41F6-4809-9958-7679ADEA2C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430D1-2CEB-4B88-BD15-F56EBC5EC12A}" type="presOf" srcId="{015ABC49-7E43-4F69-AF66-4269CEF5D2F4}" destId="{DFD372F2-25BB-4273-A8C2-5040F44E11FB}" srcOrd="0" destOrd="0" presId="urn:microsoft.com/office/officeart/2005/8/layout/vList2"/>
    <dgm:cxn modelId="{3EE4DD41-0839-4209-B31D-2DE1DDF7B0F0}" type="presOf" srcId="{BFFB21CA-41F6-4809-9958-7679ADEA2C49}" destId="{02DA0D8A-1B46-409C-8B38-18964A249C11}" srcOrd="0" destOrd="0" presId="urn:microsoft.com/office/officeart/2005/8/layout/vList2"/>
    <dgm:cxn modelId="{7152002B-AAE0-4AA6-B2B7-83E8435F18F9}" srcId="{015ABC49-7E43-4F69-AF66-4269CEF5D2F4}" destId="{BFFB21CA-41F6-4809-9958-7679ADEA2C49}" srcOrd="0" destOrd="0" parTransId="{30CA3D00-2BF6-442D-894A-5BBC08015266}" sibTransId="{77AAF1F0-7A69-434C-92FA-BAB2B0263005}"/>
    <dgm:cxn modelId="{183A8D20-0EC8-4877-9660-3CEB9CD0E371}" type="presParOf" srcId="{DFD372F2-25BB-4273-A8C2-5040F44E11FB}" destId="{02DA0D8A-1B46-409C-8B38-18964A249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99C6C85-B65A-45D6-AA2A-57C92FA03D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36C38-C2F9-4073-AC93-2A945F3031E5}">
      <dgm:prSet custT="1"/>
      <dgm:spPr/>
      <dgm:t>
        <a:bodyPr/>
        <a:lstStyle/>
        <a:p>
          <a:pPr algn="ctr" rtl="1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b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(hand expression)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B4B62F-571C-46E0-9D55-8CDFA1CD2B8D}" type="parTrans" cxnId="{59314350-8B74-44DA-BD56-3A6C8CE0E115}">
      <dgm:prSet/>
      <dgm:spPr/>
      <dgm:t>
        <a:bodyPr/>
        <a:lstStyle/>
        <a:p>
          <a:endParaRPr lang="en-US"/>
        </a:p>
      </dgm:t>
    </dgm:pt>
    <dgm:pt modelId="{4A1F7535-FD3F-4AA1-B8A3-9B78BC233927}" type="sibTrans" cxnId="{59314350-8B74-44DA-BD56-3A6C8CE0E115}">
      <dgm:prSet/>
      <dgm:spPr/>
      <dgm:t>
        <a:bodyPr/>
        <a:lstStyle/>
        <a:p>
          <a:endParaRPr lang="en-US"/>
        </a:p>
      </dgm:t>
    </dgm:pt>
    <dgm:pt modelId="{DBFA351C-4FE4-402C-ACD1-6F8CE7E00BB7}" type="pres">
      <dgm:prSet presAssocID="{199C6C85-B65A-45D6-AA2A-57C92FA03D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68152D-9DF4-4C08-A22F-99104178C1C1}" type="pres">
      <dgm:prSet presAssocID="{17536C38-C2F9-4073-AC93-2A945F3031E5}" presName="parentText" presStyleLbl="node1" presStyleIdx="0" presStyleCnt="1" custScaleY="281911" custLinFactNeighborX="90" custLinFactNeighborY="-159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94D843-6A6F-4ED3-95BC-1CA130A69935}" type="presOf" srcId="{199C6C85-B65A-45D6-AA2A-57C92FA03DCB}" destId="{DBFA351C-4FE4-402C-ACD1-6F8CE7E00BB7}" srcOrd="0" destOrd="0" presId="urn:microsoft.com/office/officeart/2005/8/layout/vList2"/>
    <dgm:cxn modelId="{59314350-8B74-44DA-BD56-3A6C8CE0E115}" srcId="{199C6C85-B65A-45D6-AA2A-57C92FA03DCB}" destId="{17536C38-C2F9-4073-AC93-2A945F3031E5}" srcOrd="0" destOrd="0" parTransId="{5AB4B62F-571C-46E0-9D55-8CDFA1CD2B8D}" sibTransId="{4A1F7535-FD3F-4AA1-B8A3-9B78BC233927}"/>
    <dgm:cxn modelId="{2C8F3AA2-B547-476D-B2BE-F882A150A007}" type="presOf" srcId="{17536C38-C2F9-4073-AC93-2A945F3031E5}" destId="{5B68152D-9DF4-4C08-A22F-99104178C1C1}" srcOrd="0" destOrd="0" presId="urn:microsoft.com/office/officeart/2005/8/layout/vList2"/>
    <dgm:cxn modelId="{1739AAA6-F612-4E32-B6B8-2DF864F62D86}" type="presParOf" srcId="{DBFA351C-4FE4-402C-ACD1-6F8CE7E00BB7}" destId="{5B68152D-9DF4-4C08-A22F-99104178C1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31D2B82-9A36-4A5A-AC6E-0481A0CC1F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F839ED-008F-4733-80F4-7DD555531AA9}">
      <dgm:prSet custT="1"/>
      <dgm:spPr/>
      <dgm:t>
        <a:bodyPr/>
        <a:lstStyle/>
        <a:p>
          <a:pPr algn="ctr" rtl="0"/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HOW MILK IS REMOVED </a:t>
          </a:r>
          <a:b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BREST?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7CD40F-DCA6-423D-B531-93667EB438ED}" type="parTrans" cxnId="{0C0B50C6-90D8-43E3-9842-C3B41A39A8CA}">
      <dgm:prSet/>
      <dgm:spPr/>
      <dgm:t>
        <a:bodyPr/>
        <a:lstStyle/>
        <a:p>
          <a:pPr algn="ctr"/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0BBE2-1655-4A69-A301-7B9114067857}" type="sibTrans" cxnId="{0C0B50C6-90D8-43E3-9842-C3B41A39A8CA}">
      <dgm:prSet/>
      <dgm:spPr/>
      <dgm:t>
        <a:bodyPr/>
        <a:lstStyle/>
        <a:p>
          <a:pPr algn="ctr"/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2DCE4D-CC0A-4F01-A08C-72EF612B9824}" type="pres">
      <dgm:prSet presAssocID="{731D2B82-9A36-4A5A-AC6E-0481A0CC1F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B38110-455D-4F6A-9593-7AC6BAD260F2}" type="pres">
      <dgm:prSet presAssocID="{1BF839ED-008F-4733-80F4-7DD555531AA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CDF50D-97AC-4052-A589-13F61B2DA8E3}" type="presOf" srcId="{731D2B82-9A36-4A5A-AC6E-0481A0CC1F34}" destId="{D82DCE4D-CC0A-4F01-A08C-72EF612B9824}" srcOrd="0" destOrd="0" presId="urn:microsoft.com/office/officeart/2005/8/layout/vList2"/>
    <dgm:cxn modelId="{0C0B50C6-90D8-43E3-9842-C3B41A39A8CA}" srcId="{731D2B82-9A36-4A5A-AC6E-0481A0CC1F34}" destId="{1BF839ED-008F-4733-80F4-7DD555531AA9}" srcOrd="0" destOrd="0" parTransId="{407CD40F-DCA6-423D-B531-93667EB438ED}" sibTransId="{08C0BBE2-1655-4A69-A301-7B9114067857}"/>
    <dgm:cxn modelId="{8B440B10-068F-4316-88E4-11F01AE31A3D}" type="presOf" srcId="{1BF839ED-008F-4733-80F4-7DD555531AA9}" destId="{A4B38110-455D-4F6A-9593-7AC6BAD260F2}" srcOrd="0" destOrd="0" presId="urn:microsoft.com/office/officeart/2005/8/layout/vList2"/>
    <dgm:cxn modelId="{DB7636D5-399B-46AF-9C2A-0657716B12CF}" type="presParOf" srcId="{D82DCE4D-CC0A-4F01-A08C-72EF612B9824}" destId="{A4B38110-455D-4F6A-9593-7AC6BAD260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62B07-E048-4ABE-9211-F7A6659952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561BC8-09D8-456F-86D7-233B7195A79E}">
      <dgm:prSet custT="1"/>
      <dgm:spPr/>
      <dgm:t>
        <a:bodyPr/>
        <a:lstStyle/>
        <a:p>
          <a:pPr algn="ctr" rtl="0"/>
          <a:r>
            <a: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Milk Expression 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36B768-BD55-468F-9373-70520515E1F9}" type="par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CA4F1-C03B-4824-A722-41E0EAF05F01}" type="sibTrans" cxnId="{855232B4-8E4D-48B1-BF42-1967A8B978E8}">
      <dgm:prSet/>
      <dgm:spPr/>
      <dgm:t>
        <a:bodyPr/>
        <a:lstStyle/>
        <a:p>
          <a:endParaRPr lang="en-US" sz="3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205C7-3437-4897-B1D9-BDFABF8932B2}" type="pres">
      <dgm:prSet presAssocID="{C9462B07-E048-4ABE-9211-F7A6659952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A2526-0455-4E7B-BE39-87E519E8C14E}" type="pres">
      <dgm:prSet presAssocID="{D8561BC8-09D8-456F-86D7-233B7195A79E}" presName="parentText" presStyleLbl="node1" presStyleIdx="0" presStyleCnt="1" custScaleY="331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49F329-7965-426F-84B4-9980F4A32BFB}" type="presOf" srcId="{C9462B07-E048-4ABE-9211-F7A66599524E}" destId="{ED3205C7-3437-4897-B1D9-BDFABF8932B2}" srcOrd="0" destOrd="0" presId="urn:microsoft.com/office/officeart/2005/8/layout/vList2"/>
    <dgm:cxn modelId="{855232B4-8E4D-48B1-BF42-1967A8B978E8}" srcId="{C9462B07-E048-4ABE-9211-F7A66599524E}" destId="{D8561BC8-09D8-456F-86D7-233B7195A79E}" srcOrd="0" destOrd="0" parTransId="{6436B768-BD55-468F-9373-70520515E1F9}" sibTransId="{346CA4F1-C03B-4824-A722-41E0EAF05F01}"/>
    <dgm:cxn modelId="{0BE62511-3FF8-4A35-B22F-FA299FBF1A41}" type="presOf" srcId="{D8561BC8-09D8-456F-86D7-233B7195A79E}" destId="{130A2526-0455-4E7B-BE39-87E519E8C14E}" srcOrd="0" destOrd="0" presId="urn:microsoft.com/office/officeart/2005/8/layout/vList2"/>
    <dgm:cxn modelId="{46FEAB90-275F-4CB0-B679-F0504A3ABFE4}" type="presParOf" srcId="{ED3205C7-3437-4897-B1D9-BDFABF8932B2}" destId="{130A2526-0455-4E7B-BE39-87E519E8C1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4714F5-08F0-44E0-A3CC-85790B4368BC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947369BC-77E8-40ED-B6AD-A9FADF211B30}">
      <dgm:prSet/>
      <dgm:spPr/>
      <dgm:t>
        <a:bodyPr/>
        <a:lstStyle/>
        <a:p>
          <a:pPr algn="ctr"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Many women find that hand expression is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Easier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Faster </a:t>
          </a:r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using a mechanical breast pump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D99F7-D9DB-4674-8E74-D7E123734124}" type="parTrans" cxnId="{E1130CB1-9EDD-47A1-8150-45EB5B11DBA2}">
      <dgm:prSet/>
      <dgm:spPr/>
      <dgm:t>
        <a:bodyPr/>
        <a:lstStyle/>
        <a:p>
          <a:pPr algn="ctr"/>
          <a:endParaRPr lang="en-US"/>
        </a:p>
      </dgm:t>
    </dgm:pt>
    <dgm:pt modelId="{FA146FD0-43EC-466B-84B3-C32887232D78}" type="sibTrans" cxnId="{E1130CB1-9EDD-47A1-8150-45EB5B11DBA2}">
      <dgm:prSet/>
      <dgm:spPr/>
      <dgm:t>
        <a:bodyPr/>
        <a:lstStyle/>
        <a:p>
          <a:pPr algn="ctr"/>
          <a:endParaRPr lang="en-US"/>
        </a:p>
      </dgm:t>
    </dgm:pt>
    <dgm:pt modelId="{290A408B-3DDD-4E06-9C8B-F5520EF1A510}" type="pres">
      <dgm:prSet presAssocID="{E84714F5-08F0-44E0-A3CC-85790B4368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533D3-A24A-4469-AC40-9CA590922FEC}" type="pres">
      <dgm:prSet presAssocID="{947369BC-77E8-40ED-B6AD-A9FADF211B3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130CB1-9EDD-47A1-8150-45EB5B11DBA2}" srcId="{E84714F5-08F0-44E0-A3CC-85790B4368BC}" destId="{947369BC-77E8-40ED-B6AD-A9FADF211B30}" srcOrd="0" destOrd="0" parTransId="{366D99F7-D9DB-4674-8E74-D7E123734124}" sibTransId="{FA146FD0-43EC-466B-84B3-C32887232D78}"/>
    <dgm:cxn modelId="{EAF138C8-EB96-4AF6-8E7E-1406270CD930}" type="presOf" srcId="{947369BC-77E8-40ED-B6AD-A9FADF211B30}" destId="{A96533D3-A24A-4469-AC40-9CA590922FEC}" srcOrd="0" destOrd="0" presId="urn:microsoft.com/office/officeart/2005/8/layout/vList2"/>
    <dgm:cxn modelId="{6186F4DB-4B54-4DD6-9930-74CD1E636C96}" type="presOf" srcId="{E84714F5-08F0-44E0-A3CC-85790B4368BC}" destId="{290A408B-3DDD-4E06-9C8B-F5520EF1A510}" srcOrd="0" destOrd="0" presId="urn:microsoft.com/office/officeart/2005/8/layout/vList2"/>
    <dgm:cxn modelId="{60FED24E-5EAD-4939-9172-DFDA6F39247F}" type="presParOf" srcId="{290A408B-3DDD-4E06-9C8B-F5520EF1A510}" destId="{A96533D3-A24A-4469-AC40-9CA590922F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4FE9F25-ACB2-48A5-953B-02C070FB53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7D22E4-2E8E-47CC-AD72-B3A746284AF9}">
      <dgm:prSet/>
      <dgm:spPr/>
      <dgm:t>
        <a:bodyPr/>
        <a:lstStyle/>
        <a:p>
          <a:pPr algn="ctr" rtl="1"/>
          <a:r>
            <a: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Effectively nursing infants </a:t>
          </a:r>
          <a:r>
            <a:rPr lang="en-US" b="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transfer </a:t>
          </a:r>
          <a:r>
            <a: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 milk </a:t>
          </a:r>
          <a:r>
            <a:rPr lang="en-US" b="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breast </a:t>
          </a:r>
          <a:r>
            <a: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 the mother who in pumping</a:t>
          </a:r>
          <a:endParaRPr lang="en-US" b="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88BD1F-1C64-4AA3-A337-2DBDD4A21537}" type="parTrans" cxnId="{54B848F7-B24A-4579-A877-D98D57BF861F}">
      <dgm:prSet/>
      <dgm:spPr/>
      <dgm:t>
        <a:bodyPr/>
        <a:lstStyle/>
        <a:p>
          <a:endParaRPr lang="en-US"/>
        </a:p>
      </dgm:t>
    </dgm:pt>
    <dgm:pt modelId="{A6D5DEBF-DB0F-4C54-B70B-563F3163A0D4}" type="sibTrans" cxnId="{54B848F7-B24A-4579-A877-D98D57BF861F}">
      <dgm:prSet/>
      <dgm:spPr/>
      <dgm:t>
        <a:bodyPr/>
        <a:lstStyle/>
        <a:p>
          <a:endParaRPr lang="en-US"/>
        </a:p>
      </dgm:t>
    </dgm:pt>
    <dgm:pt modelId="{1DF6DA7E-2BB8-4B1F-86FC-5DEAB5A1331C}" type="pres">
      <dgm:prSet presAssocID="{54FE9F25-ACB2-48A5-953B-02C070FB53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C1B691-FF1E-4377-8BD8-19C35FD2BD30}" type="pres">
      <dgm:prSet presAssocID="{FB7D22E4-2E8E-47CC-AD72-B3A746284A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848F7-B24A-4579-A877-D98D57BF861F}" srcId="{54FE9F25-ACB2-48A5-953B-02C070FB53EE}" destId="{FB7D22E4-2E8E-47CC-AD72-B3A746284AF9}" srcOrd="0" destOrd="0" parTransId="{8788BD1F-1C64-4AA3-A337-2DBDD4A21537}" sibTransId="{A6D5DEBF-DB0F-4C54-B70B-563F3163A0D4}"/>
    <dgm:cxn modelId="{07A5AC89-5CF8-481C-A9D2-92BD69A3DF41}" type="presOf" srcId="{FB7D22E4-2E8E-47CC-AD72-B3A746284AF9}" destId="{D1C1B691-FF1E-4377-8BD8-19C35FD2BD30}" srcOrd="0" destOrd="0" presId="urn:microsoft.com/office/officeart/2005/8/layout/vList2"/>
    <dgm:cxn modelId="{9D617F47-4C6B-490A-B19E-316F47D5D641}" type="presOf" srcId="{54FE9F25-ACB2-48A5-953B-02C070FB53EE}" destId="{1DF6DA7E-2BB8-4B1F-86FC-5DEAB5A1331C}" srcOrd="0" destOrd="0" presId="urn:microsoft.com/office/officeart/2005/8/layout/vList2"/>
    <dgm:cxn modelId="{7CBAB72A-5330-4D61-A8FE-EF2E6CB00D0E}" type="presParOf" srcId="{1DF6DA7E-2BB8-4B1F-86FC-5DEAB5A1331C}" destId="{D1C1B691-FF1E-4377-8BD8-19C35FD2BD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016910C-40ED-49E7-B676-FD035914D2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057E9EA-4C2F-4926-9D9F-EF1FAB47B17C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Battery-operated pumps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60F254-87B2-4FA3-88B7-D535D0A562D9}" type="parTrans" cxnId="{B82FD57B-882A-43B8-92E2-35631223480E}">
      <dgm:prSet/>
      <dgm:spPr/>
      <dgm:t>
        <a:bodyPr/>
        <a:lstStyle/>
        <a:p>
          <a:endParaRPr lang="en-US"/>
        </a:p>
      </dgm:t>
    </dgm:pt>
    <dgm:pt modelId="{2C41B8D0-23A5-4880-A43F-77BA6772D291}" type="sibTrans" cxnId="{B82FD57B-882A-43B8-92E2-35631223480E}">
      <dgm:prSet/>
      <dgm:spPr/>
      <dgm:t>
        <a:bodyPr/>
        <a:lstStyle/>
        <a:p>
          <a:endParaRPr lang="en-US"/>
        </a:p>
      </dgm:t>
    </dgm:pt>
    <dgm:pt modelId="{66302879-9F70-4B74-BE80-4A9073AA5D40}" type="pres">
      <dgm:prSet presAssocID="{C016910C-40ED-49E7-B676-FD035914D2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AB068B-6BA3-464A-9E7B-D61521AA9FF2}" type="pres">
      <dgm:prSet presAssocID="{B057E9EA-4C2F-4926-9D9F-EF1FAB47B1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2FD57B-882A-43B8-92E2-35631223480E}" srcId="{C016910C-40ED-49E7-B676-FD035914D2F6}" destId="{B057E9EA-4C2F-4926-9D9F-EF1FAB47B17C}" srcOrd="0" destOrd="0" parTransId="{5460F254-87B2-4FA3-88B7-D535D0A562D9}" sibTransId="{2C41B8D0-23A5-4880-A43F-77BA6772D291}"/>
    <dgm:cxn modelId="{E51C1545-36D0-4502-B056-88FEB9413608}" type="presOf" srcId="{C016910C-40ED-49E7-B676-FD035914D2F6}" destId="{66302879-9F70-4B74-BE80-4A9073AA5D40}" srcOrd="0" destOrd="0" presId="urn:microsoft.com/office/officeart/2005/8/layout/vList2"/>
    <dgm:cxn modelId="{0C1CDECD-1CA1-4C15-8336-4CB109A3D9C6}" type="presOf" srcId="{B057E9EA-4C2F-4926-9D9F-EF1FAB47B17C}" destId="{FFAB068B-6BA3-464A-9E7B-D61521AA9FF2}" srcOrd="0" destOrd="0" presId="urn:microsoft.com/office/officeart/2005/8/layout/vList2"/>
    <dgm:cxn modelId="{AD49B45C-8E41-4E97-AC10-7FA37FAFB97D}" type="presParOf" srcId="{66302879-9F70-4B74-BE80-4A9073AA5D40}" destId="{FFAB068B-6BA3-464A-9E7B-D61521AA9F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286208" custLinFactNeighborY="-151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B497C25E-E0E9-4EFC-8761-2F02C610C69D}" type="presOf" srcId="{B8E12E2B-CA45-4D62-835E-1D237E9B2E67}" destId="{7C87F245-846D-4935-AAC7-2210DC57C31D}" srcOrd="0" destOrd="0" presId="urn:microsoft.com/office/officeart/2005/8/layout/vList2"/>
    <dgm:cxn modelId="{8B871928-0D04-46AE-B0C8-63A5F144377E}" type="presOf" srcId="{4BFF0DEE-62D5-41F3-9A4D-2F16BB724EEE}" destId="{31CB1A9A-9017-403E-93BD-CF1FA62CDCEC}" srcOrd="0" destOrd="0" presId="urn:microsoft.com/office/officeart/2005/8/layout/vList2"/>
    <dgm:cxn modelId="{3F6DD88C-F270-4BA8-8414-9D2ADF412979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There are </a:t>
          </a:r>
          <a:r>
            <a:rPr lang="en-US" sz="28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Two main types 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of double electric breast pumps available on the market</a:t>
          </a: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 sz="1600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 sz="1600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441846" custLinFactNeighborY="262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61420753-FCF3-4E9C-AEAA-6035D43E7F59}" type="presOf" srcId="{4BFF0DEE-62D5-41F3-9A4D-2F16BB724EEE}" destId="{31CB1A9A-9017-403E-93BD-CF1FA62CDCEC}" srcOrd="0" destOrd="0" presId="urn:microsoft.com/office/officeart/2005/8/layout/vList2"/>
    <dgm:cxn modelId="{81416F5E-69D5-42DD-88BA-B1D058697FA7}" type="presOf" srcId="{B8E12E2B-CA45-4D62-835E-1D237E9B2E67}" destId="{7C87F245-846D-4935-AAC7-2210DC57C31D}" srcOrd="0" destOrd="0" presId="urn:microsoft.com/office/officeart/2005/8/layout/vList2"/>
    <dgm:cxn modelId="{4F2D0817-40C8-45F5-BC4C-A491A33C05EE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BFF0DEE-62D5-41F3-9A4D-2F16BB724E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12E2B-CA45-4D62-835E-1D237E9B2E67}">
      <dgm:prSet custT="1"/>
      <dgm:spPr/>
      <dgm:t>
        <a:bodyPr/>
        <a:lstStyle/>
        <a:p>
          <a:pPr algn="ctr" rtl="1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algn="ctr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547F6BE-81D8-42B0-A32A-08FA56770688}" type="parTrans" cxnId="{34DE5106-3C4E-4A6E-944D-F791A0E80489}">
      <dgm:prSet/>
      <dgm:spPr/>
      <dgm:t>
        <a:bodyPr/>
        <a:lstStyle/>
        <a:p>
          <a:endParaRPr lang="en-US"/>
        </a:p>
      </dgm:t>
    </dgm:pt>
    <dgm:pt modelId="{00296185-0DC3-4ED2-BE6F-A41F168B4C9C}" type="sibTrans" cxnId="{34DE5106-3C4E-4A6E-944D-F791A0E80489}">
      <dgm:prSet/>
      <dgm:spPr/>
      <dgm:t>
        <a:bodyPr/>
        <a:lstStyle/>
        <a:p>
          <a:endParaRPr lang="en-US"/>
        </a:p>
      </dgm:t>
    </dgm:pt>
    <dgm:pt modelId="{31CB1A9A-9017-403E-93BD-CF1FA62CDCEC}" type="pres">
      <dgm:prSet presAssocID="{4BFF0DEE-62D5-41F3-9A4D-2F16BB724E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7F245-846D-4935-AAC7-2210DC57C31D}" type="pres">
      <dgm:prSet presAssocID="{B8E12E2B-CA45-4D62-835E-1D237E9B2E67}" presName="parentText" presStyleLbl="node1" presStyleIdx="0" presStyleCnt="1" custScaleY="337666" custLinFactNeighborY="-284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DE5106-3C4E-4A6E-944D-F791A0E80489}" srcId="{4BFF0DEE-62D5-41F3-9A4D-2F16BB724EEE}" destId="{B8E12E2B-CA45-4D62-835E-1D237E9B2E67}" srcOrd="0" destOrd="0" parTransId="{F547F6BE-81D8-42B0-A32A-08FA56770688}" sibTransId="{00296185-0DC3-4ED2-BE6F-A41F168B4C9C}"/>
    <dgm:cxn modelId="{CDDA6E55-DD27-4906-8498-BDB16E671CBF}" type="presOf" srcId="{B8E12E2B-CA45-4D62-835E-1D237E9B2E67}" destId="{7C87F245-846D-4935-AAC7-2210DC57C31D}" srcOrd="0" destOrd="0" presId="urn:microsoft.com/office/officeart/2005/8/layout/vList2"/>
    <dgm:cxn modelId="{DD936772-61F2-4110-A682-FD23A60DBBFC}" type="presOf" srcId="{4BFF0DEE-62D5-41F3-9A4D-2F16BB724EEE}" destId="{31CB1A9A-9017-403E-93BD-CF1FA62CDCEC}" srcOrd="0" destOrd="0" presId="urn:microsoft.com/office/officeart/2005/8/layout/vList2"/>
    <dgm:cxn modelId="{838E47AB-7902-4366-AD67-9E2C5D468C3C}" type="presParOf" srcId="{31CB1A9A-9017-403E-93BD-CF1FA62CDCEC}" destId="{7C87F245-846D-4935-AAC7-2210DC57C3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Hard-rimmed flange</a:t>
          </a: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B35ACBAE-01F4-450C-BE15-F8D875FC8462}" type="presOf" srcId="{D92C683D-3941-42D1-9A63-DFC6109E11E4}" destId="{54A9C5DE-0A93-4336-AC7C-1DC7889EB97F}" srcOrd="0" destOrd="0" presId="urn:microsoft.com/office/officeart/2005/8/layout/vList2"/>
    <dgm:cxn modelId="{9617FBFD-673A-4E86-B7CD-EFC651D03838}" type="presOf" srcId="{D0970824-935E-44E2-A48F-B383AD4B586A}" destId="{F6CEF993-B22B-40D4-BCE4-CA8F438054E3}" srcOrd="0" destOrd="0" presId="urn:microsoft.com/office/officeart/2005/8/layout/vList2"/>
    <dgm:cxn modelId="{553DD78E-463F-4BA0-A610-CEB6828349B5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Soft-rimmed flanges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0E9248B2-E2BB-4734-B6FF-6CF85F612807}" type="presOf" srcId="{D0970824-935E-44E2-A48F-B383AD4B586A}" destId="{F6CEF993-B22B-40D4-BCE4-CA8F438054E3}" srcOrd="0" destOrd="0" presId="urn:microsoft.com/office/officeart/2005/8/layout/vList2"/>
    <dgm:cxn modelId="{9E76EC04-66BE-4AF3-A765-039263C71CCC}" type="presOf" srcId="{D92C683D-3941-42D1-9A63-DFC6109E11E4}" destId="{54A9C5DE-0A93-4336-AC7C-1DC7889EB97F}" srcOrd="0" destOrd="0" presId="urn:microsoft.com/office/officeart/2005/8/layout/vList2"/>
    <dgm:cxn modelId="{4C97DCA1-2E43-4AF8-9E89-86B84FA5B12F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7AAE87AA-63FC-4D7D-853B-865FEDB8FD77}" type="presOf" srcId="{D0970824-935E-44E2-A48F-B383AD4B586A}" destId="{F6CEF993-B22B-40D4-BCE4-CA8F438054E3}" srcOrd="0" destOrd="0" presId="urn:microsoft.com/office/officeart/2005/8/layout/vList2"/>
    <dgm:cxn modelId="{69C1D6EA-8C5C-48A5-85A8-26FCC5049CCB}" type="presOf" srcId="{D92C683D-3941-42D1-9A63-DFC6109E11E4}" destId="{54A9C5DE-0A93-4336-AC7C-1DC7889EB97F}" srcOrd="0" destOrd="0" presId="urn:microsoft.com/office/officeart/2005/8/layout/vList2"/>
    <dgm:cxn modelId="{7FE5AE97-F898-464A-A694-1151245D4F44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D92C683D-3941-42D1-9A63-DFC6109E11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970824-935E-44E2-A48F-B383AD4B586A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194C2-4E7F-491B-8275-2AF20385C25F}" type="par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4F8517-DB79-4E70-B4F9-4720CB0C3E82}" type="sibTrans" cxnId="{C764CA13-8476-41A5-A879-FE75FFFDD98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A9C5DE-0A93-4336-AC7C-1DC7889EB97F}" type="pres">
      <dgm:prSet presAssocID="{D92C683D-3941-42D1-9A63-DFC6109E11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CEF993-B22B-40D4-BCE4-CA8F438054E3}" type="pres">
      <dgm:prSet presAssocID="{D0970824-935E-44E2-A48F-B383AD4B586A}" presName="parentText" presStyleLbl="node1" presStyleIdx="0" presStyleCnt="1" custLinFactNeighborX="926" custLinFactNeighborY="-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4CA13-8476-41A5-A879-FE75FFFDD988}" srcId="{D92C683D-3941-42D1-9A63-DFC6109E11E4}" destId="{D0970824-935E-44E2-A48F-B383AD4B586A}" srcOrd="0" destOrd="0" parTransId="{904194C2-4E7F-491B-8275-2AF20385C25F}" sibTransId="{424F8517-DB79-4E70-B4F9-4720CB0C3E82}"/>
    <dgm:cxn modelId="{816FB4F0-B4C0-4636-96F2-4EE16A07FECD}" type="presOf" srcId="{D92C683D-3941-42D1-9A63-DFC6109E11E4}" destId="{54A9C5DE-0A93-4336-AC7C-1DC7889EB97F}" srcOrd="0" destOrd="0" presId="urn:microsoft.com/office/officeart/2005/8/layout/vList2"/>
    <dgm:cxn modelId="{9F4F127F-4E74-4C08-B0EB-2B5F4EF2AADA}" type="presOf" srcId="{D0970824-935E-44E2-A48F-B383AD4B586A}" destId="{F6CEF993-B22B-40D4-BCE4-CA8F438054E3}" srcOrd="0" destOrd="0" presId="urn:microsoft.com/office/officeart/2005/8/layout/vList2"/>
    <dgm:cxn modelId="{1C4DEB13-4D54-44DE-ABBC-B8A1982D4395}" type="presParOf" srcId="{54A9C5DE-0A93-4336-AC7C-1DC7889EB97F}" destId="{F6CEF993-B22B-40D4-BCE4-CA8F438054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4727A3-BEE7-45E4-AA76-0C991C5679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BF0886-EFFB-47E1-A019-56D991F71B8E}">
      <dgm:prSet custT="1"/>
      <dgm:spPr/>
      <dgm:t>
        <a:bodyPr/>
        <a:lstStyle/>
        <a:p>
          <a:pPr algn="ctr" rtl="1"/>
          <a:r>
            <a:rPr lang="en-US" sz="3200" b="1" dirty="0" smtClean="0"/>
            <a:t>Hand expression is the best way to express breast milk because:</a:t>
          </a:r>
          <a:endParaRPr lang="en-US" sz="3200" dirty="0"/>
        </a:p>
      </dgm:t>
    </dgm:pt>
    <dgm:pt modelId="{69285BE4-6356-448F-8A03-4564D9B5201A}" type="parTrans" cxnId="{C08192B7-9823-49D0-9407-03964BF67CE9}">
      <dgm:prSet/>
      <dgm:spPr/>
      <dgm:t>
        <a:bodyPr/>
        <a:lstStyle/>
        <a:p>
          <a:endParaRPr lang="en-US"/>
        </a:p>
      </dgm:t>
    </dgm:pt>
    <dgm:pt modelId="{893F1A00-F40A-4012-B8BA-45CE573C4836}" type="sibTrans" cxnId="{C08192B7-9823-49D0-9407-03964BF67CE9}">
      <dgm:prSet/>
      <dgm:spPr/>
      <dgm:t>
        <a:bodyPr/>
        <a:lstStyle/>
        <a:p>
          <a:endParaRPr lang="en-US"/>
        </a:p>
      </dgm:t>
    </dgm:pt>
    <dgm:pt modelId="{509D0C83-A380-45B5-8A4E-C66421263B87}" type="pres">
      <dgm:prSet presAssocID="{C94727A3-BEE7-45E4-AA76-0C991C5679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BBFB7E-3C6B-4488-920B-4D9942ACF8FB}" type="pres">
      <dgm:prSet presAssocID="{29BF0886-EFFB-47E1-A019-56D991F71B8E}" presName="parentText" presStyleLbl="node1" presStyleIdx="0" presStyleCnt="1" custScaleY="404833" custLinFactY="29499" custLinFactNeighborX="15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16BA27-2DBD-4DE6-8EF7-A7F975808BF8}" type="presOf" srcId="{C94727A3-BEE7-45E4-AA76-0C991C5679C2}" destId="{509D0C83-A380-45B5-8A4E-C66421263B87}" srcOrd="0" destOrd="0" presId="urn:microsoft.com/office/officeart/2005/8/layout/vList2"/>
    <dgm:cxn modelId="{C534D036-D4BB-473C-9871-810670A44B0D}" type="presOf" srcId="{29BF0886-EFFB-47E1-A019-56D991F71B8E}" destId="{3ABBFB7E-3C6B-4488-920B-4D9942ACF8FB}" srcOrd="0" destOrd="0" presId="urn:microsoft.com/office/officeart/2005/8/layout/vList2"/>
    <dgm:cxn modelId="{C08192B7-9823-49D0-9407-03964BF67CE9}" srcId="{C94727A3-BEE7-45E4-AA76-0C991C5679C2}" destId="{29BF0886-EFFB-47E1-A019-56D991F71B8E}" srcOrd="0" destOrd="0" parTransId="{69285BE4-6356-448F-8A03-4564D9B5201A}" sibTransId="{893F1A00-F40A-4012-B8BA-45CE573C4836}"/>
    <dgm:cxn modelId="{F74229CA-6B75-4B10-84CD-635755781A9C}" type="presParOf" srcId="{509D0C83-A380-45B5-8A4E-C66421263B87}" destId="{3ABBFB7E-3C6B-4488-920B-4D9942ACF8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36D2ACC-C08C-4F33-A904-1A8DC37D5F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E63E55-FFEF-4B31-AF99-EA1C754B1790}">
      <dgm:prSet custT="1"/>
      <dgm:spPr/>
      <dgm:t>
        <a:bodyPr/>
        <a:lstStyle/>
        <a:p>
          <a:pPr algn="ctr" rtl="1"/>
          <a:r>
            <a: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Pumps Operation</a:t>
          </a:r>
          <a:endParaRPr lang="en-US" sz="6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3EEC2-5046-4EFC-92B8-08387C227FC6}" type="parTrans" cxnId="{5F83E66F-777C-45CD-A739-50C3763A352B}">
      <dgm:prSet/>
      <dgm:spPr/>
      <dgm:t>
        <a:bodyPr/>
        <a:lstStyle/>
        <a:p>
          <a:endParaRPr lang="en-US"/>
        </a:p>
      </dgm:t>
    </dgm:pt>
    <dgm:pt modelId="{CE053DB8-BB14-4922-9131-1C83C3B9E549}" type="sibTrans" cxnId="{5F83E66F-777C-45CD-A739-50C3763A352B}">
      <dgm:prSet/>
      <dgm:spPr/>
      <dgm:t>
        <a:bodyPr/>
        <a:lstStyle/>
        <a:p>
          <a:endParaRPr lang="en-US"/>
        </a:p>
      </dgm:t>
    </dgm:pt>
    <dgm:pt modelId="{28C1A222-986C-40A2-B183-D87AD46E2A54}" type="pres">
      <dgm:prSet presAssocID="{936D2ACC-C08C-4F33-A904-1A8DC37D5F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8AA514-C1CF-417D-A267-D0F697416C37}" type="pres">
      <dgm:prSet presAssocID="{D4E63E55-FFEF-4B31-AF99-EA1C754B179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DDCB37-A255-4B1B-9360-962FA17BA4E0}" type="presOf" srcId="{936D2ACC-C08C-4F33-A904-1A8DC37D5F95}" destId="{28C1A222-986C-40A2-B183-D87AD46E2A54}" srcOrd="0" destOrd="0" presId="urn:microsoft.com/office/officeart/2005/8/layout/vList2"/>
    <dgm:cxn modelId="{5F83E66F-777C-45CD-A739-50C3763A352B}" srcId="{936D2ACC-C08C-4F33-A904-1A8DC37D5F95}" destId="{D4E63E55-FFEF-4B31-AF99-EA1C754B1790}" srcOrd="0" destOrd="0" parTransId="{2FA3EEC2-5046-4EFC-92B8-08387C227FC6}" sibTransId="{CE053DB8-BB14-4922-9131-1C83C3B9E549}"/>
    <dgm:cxn modelId="{200177BA-EEDB-4CCA-935C-78DBD6D711B3}" type="presOf" srcId="{D4E63E55-FFEF-4B31-AF99-EA1C754B1790}" destId="{F68AA514-C1CF-417D-A267-D0F697416C37}" srcOrd="0" destOrd="0" presId="urn:microsoft.com/office/officeart/2005/8/layout/vList2"/>
    <dgm:cxn modelId="{3C9ED6BD-A028-4949-9134-6D5B65244AFC}" type="presParOf" srcId="{28C1A222-986C-40A2-B183-D87AD46E2A54}" destId="{F68AA514-C1CF-417D-A267-D0F697416C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3D93709-2563-4DD5-B9CD-D19ED021C4F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C9896E-494B-4971-9151-A66D7AC03EA0}">
      <dgm:prSet/>
      <dgm:spPr/>
      <dgm:t>
        <a:bodyPr/>
        <a:lstStyle/>
        <a:p>
          <a:pPr rtl="1"/>
          <a:r>
            <a:rPr lang="en-US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Double electric pump (simultaneous pumping) 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CA591-BDB9-4692-8619-E877EAB54EE9}" type="parTrans" cxnId="{91170580-3342-4F35-9334-C6D9D5DC0A2D}">
      <dgm:prSet/>
      <dgm:spPr/>
      <dgm:t>
        <a:bodyPr/>
        <a:lstStyle/>
        <a:p>
          <a:endParaRPr lang="en-US"/>
        </a:p>
      </dgm:t>
    </dgm:pt>
    <dgm:pt modelId="{0F8A875C-5BB8-4B67-819B-859FD1C1715C}" type="sibTrans" cxnId="{91170580-3342-4F35-9334-C6D9D5DC0A2D}">
      <dgm:prSet/>
      <dgm:spPr/>
      <dgm:t>
        <a:bodyPr/>
        <a:lstStyle/>
        <a:p>
          <a:endParaRPr lang="en-US"/>
        </a:p>
      </dgm:t>
    </dgm:pt>
    <dgm:pt modelId="{2AE041CE-85BA-4DAE-B76A-DBA1F85BDB4F}" type="pres">
      <dgm:prSet presAssocID="{03D93709-2563-4DD5-B9CD-D19ED021C4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42EC1-EC0B-4BD7-941E-3DD5C45A913B}" type="pres">
      <dgm:prSet presAssocID="{1AC9896E-494B-4971-9151-A66D7AC03EA0}" presName="parentText" presStyleLbl="node1" presStyleIdx="0" presStyleCnt="1" custScaleY="156558" custLinFactNeighborX="-501" custLinFactNeighborY="-10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170580-3342-4F35-9334-C6D9D5DC0A2D}" srcId="{03D93709-2563-4DD5-B9CD-D19ED021C4FF}" destId="{1AC9896E-494B-4971-9151-A66D7AC03EA0}" srcOrd="0" destOrd="0" parTransId="{C60CA591-BDB9-4692-8619-E877EAB54EE9}" sibTransId="{0F8A875C-5BB8-4B67-819B-859FD1C1715C}"/>
    <dgm:cxn modelId="{BDC80E33-90EE-4437-9533-8C2F4D573EA2}" type="presOf" srcId="{1AC9896E-494B-4971-9151-A66D7AC03EA0}" destId="{79642EC1-EC0B-4BD7-941E-3DD5C45A913B}" srcOrd="0" destOrd="0" presId="urn:microsoft.com/office/officeart/2005/8/layout/vList2"/>
    <dgm:cxn modelId="{6C29F72E-530C-45C6-9D68-FA1F637AC416}" type="presOf" srcId="{03D93709-2563-4DD5-B9CD-D19ED021C4FF}" destId="{2AE041CE-85BA-4DAE-B76A-DBA1F85BDB4F}" srcOrd="0" destOrd="0" presId="urn:microsoft.com/office/officeart/2005/8/layout/vList2"/>
    <dgm:cxn modelId="{11C3A4A5-C998-4EF9-B041-6F6472BF72F2}" type="presParOf" srcId="{2AE041CE-85BA-4DAE-B76A-DBA1F85BDB4F}" destId="{79642EC1-EC0B-4BD7-941E-3DD5C45A91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Massage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During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1B953-1367-432F-8E8E-59DF670884AB}" type="presOf" srcId="{9A5369FF-5BF8-43F0-A192-6CBF6CB679A8}" destId="{C0AF2D19-1D43-4EBD-ABF9-4F30EA9E2B28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D07C4698-07F4-4E50-98B4-D45DCD0CB7E4}" type="presOf" srcId="{03799550-7E18-41A8-B08D-8F7300C05BF0}" destId="{96D296C3-BCA3-495D-A27E-903D6839E96E}" srcOrd="0" destOrd="0" presId="urn:microsoft.com/office/officeart/2005/8/layout/vList2"/>
    <dgm:cxn modelId="{655CCFA1-02EA-49A2-98FE-657A77703B50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4ACCAE0-09DD-4FBD-B949-E46AFBE0F1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C3478F-BF95-4F9E-8A6A-1244B3523CF3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with massage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15E903-609A-4AB9-9B41-01567A48CD75}" type="parTrans" cxnId="{2BF7ED38-2376-4FF2-AD76-C095358CCBDF}">
      <dgm:prSet/>
      <dgm:spPr/>
      <dgm:t>
        <a:bodyPr/>
        <a:lstStyle/>
        <a:p>
          <a:endParaRPr lang="en-US"/>
        </a:p>
      </dgm:t>
    </dgm:pt>
    <dgm:pt modelId="{CF329412-0A2F-4B95-B296-F90836D22ACF}" type="sibTrans" cxnId="{2BF7ED38-2376-4FF2-AD76-C095358CCBDF}">
      <dgm:prSet/>
      <dgm:spPr/>
      <dgm:t>
        <a:bodyPr/>
        <a:lstStyle/>
        <a:p>
          <a:endParaRPr lang="en-US"/>
        </a:p>
      </dgm:t>
    </dgm:pt>
    <dgm:pt modelId="{B422180F-0EDC-4BCA-AA9B-4A6F08C2923E}" type="pres">
      <dgm:prSet presAssocID="{A4ACCAE0-09DD-4FBD-B949-E46AFBE0F1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92710D57-505C-4646-94EA-C08E9BD0DC4B}" type="pres">
      <dgm:prSet presAssocID="{2BC3478F-BF95-4F9E-8A6A-1244B3523CF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BF7ED38-2376-4FF2-AD76-C095358CCBDF}" srcId="{A4ACCAE0-09DD-4FBD-B949-E46AFBE0F101}" destId="{2BC3478F-BF95-4F9E-8A6A-1244B3523CF3}" srcOrd="0" destOrd="0" parTransId="{B215E903-609A-4AB9-9B41-01567A48CD75}" sibTransId="{CF329412-0A2F-4B95-B296-F90836D22ACF}"/>
    <dgm:cxn modelId="{0123A9A4-43AF-4D4E-9541-916B3738ABB7}" type="presOf" srcId="{A4ACCAE0-09DD-4FBD-B949-E46AFBE0F101}" destId="{B422180F-0EDC-4BCA-AA9B-4A6F08C2923E}" srcOrd="0" destOrd="0" presId="urn:microsoft.com/office/officeart/2005/8/layout/vList2"/>
    <dgm:cxn modelId="{F8DCFDFF-87DE-471E-A9BD-B225AA2228D9}" type="presOf" srcId="{2BC3478F-BF95-4F9E-8A6A-1244B3523CF3}" destId="{92710D57-505C-4646-94EA-C08E9BD0DC4B}" srcOrd="0" destOrd="0" presId="urn:microsoft.com/office/officeart/2005/8/layout/vList2"/>
    <dgm:cxn modelId="{892E7D0B-BA9E-431A-AA78-F28F8FAC5B5E}" type="presParOf" srcId="{B422180F-0EDC-4BCA-AA9B-4A6F08C2923E}" destId="{92710D57-505C-4646-94EA-C08E9BD0DC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(HOP) hands-on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FB607-D4CD-45A8-84C1-6859B8130854}" type="presOf" srcId="{03799550-7E18-41A8-B08D-8F7300C05BF0}" destId="{96D296C3-BCA3-495D-A27E-903D6839E96E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DE268F0B-625B-48B9-A835-A372D66D2869}" type="presOf" srcId="{9A5369FF-5BF8-43F0-A192-6CBF6CB679A8}" destId="{C0AF2D19-1D43-4EBD-ABF9-4F30EA9E2B28}" srcOrd="0" destOrd="0" presId="urn:microsoft.com/office/officeart/2005/8/layout/vList2"/>
    <dgm:cxn modelId="{B2DFD7ED-AB71-4EDE-B736-1D82BCA75A2C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3799550-7E18-41A8-B08D-8F7300C05B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369FF-5BF8-43F0-A192-6CBF6CB679A8}">
      <dgm:prSet/>
      <dgm:spPr/>
      <dgm:t>
        <a:bodyPr/>
        <a:lstStyle/>
        <a:p>
          <a:pPr algn="ctr" rtl="1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Steps for Hands-On Pumping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EF0D91-81DE-4A0E-A73F-65413F4A4465}" type="par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051023-6525-46BD-AB00-D584183DF32B}" type="sibTrans" cxnId="{4D2FEBAF-03B7-4DB4-9913-4A5D9FB38C79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296C3-BCA3-495D-A27E-903D6839E96E}" type="pres">
      <dgm:prSet presAssocID="{03799550-7E18-41A8-B08D-8F7300C05B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AF2D19-1D43-4EBD-ABF9-4F30EA9E2B28}" type="pres">
      <dgm:prSet presAssocID="{9A5369FF-5BF8-43F0-A192-6CBF6CB679A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961F0F-70AC-4A39-B334-D312227A3F65}" type="presOf" srcId="{03799550-7E18-41A8-B08D-8F7300C05BF0}" destId="{96D296C3-BCA3-495D-A27E-903D6839E96E}" srcOrd="0" destOrd="0" presId="urn:microsoft.com/office/officeart/2005/8/layout/vList2"/>
    <dgm:cxn modelId="{4D2FEBAF-03B7-4DB4-9913-4A5D9FB38C79}" srcId="{03799550-7E18-41A8-B08D-8F7300C05BF0}" destId="{9A5369FF-5BF8-43F0-A192-6CBF6CB679A8}" srcOrd="0" destOrd="0" parTransId="{92EF0D91-81DE-4A0E-A73F-65413F4A4465}" sibTransId="{05051023-6525-46BD-AB00-D584183DF32B}"/>
    <dgm:cxn modelId="{18D65AB4-22C1-4F9B-8414-94AED66FF945}" type="presOf" srcId="{9A5369FF-5BF8-43F0-A192-6CBF6CB679A8}" destId="{C0AF2D19-1D43-4EBD-ABF9-4F30EA9E2B28}" srcOrd="0" destOrd="0" presId="urn:microsoft.com/office/officeart/2005/8/layout/vList2"/>
    <dgm:cxn modelId="{7D7DCDF5-A436-467D-ABFF-6019024F47FF}" type="presParOf" srcId="{96D296C3-BCA3-495D-A27E-903D6839E96E}" destId="{C0AF2D19-1D43-4EBD-ABF9-4F30EA9E2B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A7060E-4BDE-450B-8A16-132A8577821B}" type="doc">
      <dgm:prSet loTypeId="urn:microsoft.com/office/officeart/2005/8/layout/vList3#3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1958488-6571-474D-ACAD-BDD00E7D5D75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Stimulation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C49807-C820-4AE6-92B0-2B869475CB13}" type="parTrans" cxnId="{B6316544-31BA-499C-B6EE-FA315A457734}">
      <dgm:prSet/>
      <dgm:spPr/>
      <dgm:t>
        <a:bodyPr/>
        <a:lstStyle/>
        <a:p>
          <a:endParaRPr lang="en-US"/>
        </a:p>
      </dgm:t>
    </dgm:pt>
    <dgm:pt modelId="{4EBB8281-4989-40A9-B177-935F42553D7C}" type="sibTrans" cxnId="{B6316544-31BA-499C-B6EE-FA315A457734}">
      <dgm:prSet/>
      <dgm:spPr/>
      <dgm:t>
        <a:bodyPr/>
        <a:lstStyle/>
        <a:p>
          <a:endParaRPr lang="en-US"/>
        </a:p>
      </dgm:t>
    </dgm:pt>
    <dgm:pt modelId="{9EF0608F-001C-42AD-B6D9-5C992E1BD473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Breast compression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7858CE-33B1-4C9E-9BC9-AC5FAC5A9F75}" type="parTrans" cxnId="{49272BE3-0E97-4C04-8D26-B64CC7CA6A93}">
      <dgm:prSet/>
      <dgm:spPr/>
      <dgm:t>
        <a:bodyPr/>
        <a:lstStyle/>
        <a:p>
          <a:endParaRPr lang="en-US"/>
        </a:p>
      </dgm:t>
    </dgm:pt>
    <dgm:pt modelId="{142CC86C-BDD9-478A-AAE3-392C28E57208}" type="sibTrans" cxnId="{49272BE3-0E97-4C04-8D26-B64CC7CA6A93}">
      <dgm:prSet/>
      <dgm:spPr/>
      <dgm:t>
        <a:bodyPr/>
        <a:lstStyle/>
        <a:p>
          <a:endParaRPr lang="en-US"/>
        </a:p>
      </dgm:t>
    </dgm:pt>
    <dgm:pt modelId="{571F4B97-140F-418C-A8AF-6AF87B456731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99752C-3501-4087-A5F0-FBDC4A50094B}" type="parTrans" cxnId="{88424BB0-F80E-4032-944B-3CCE4F0B960A}">
      <dgm:prSet/>
      <dgm:spPr/>
      <dgm:t>
        <a:bodyPr/>
        <a:lstStyle/>
        <a:p>
          <a:endParaRPr lang="en-US"/>
        </a:p>
      </dgm:t>
    </dgm:pt>
    <dgm:pt modelId="{BBA1B03C-C06E-4459-91B5-BE8804372E49}" type="sibTrans" cxnId="{88424BB0-F80E-4032-944B-3CCE4F0B960A}">
      <dgm:prSet/>
      <dgm:spPr/>
      <dgm:t>
        <a:bodyPr/>
        <a:lstStyle/>
        <a:p>
          <a:endParaRPr lang="en-US"/>
        </a:p>
      </dgm:t>
    </dgm:pt>
    <dgm:pt modelId="{C8F199BC-0FD0-4F60-9B7B-967C999D654D}" type="pres">
      <dgm:prSet presAssocID="{1CA7060E-4BDE-450B-8A16-132A857782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CBD0F7-9281-4CF8-986C-0DA0D1199CB9}" type="pres">
      <dgm:prSet presAssocID="{71958488-6571-474D-ACAD-BDD00E7D5D75}" presName="composite" presStyleCnt="0"/>
      <dgm:spPr/>
      <dgm:t>
        <a:bodyPr/>
        <a:lstStyle/>
        <a:p>
          <a:endParaRPr lang="en-US"/>
        </a:p>
      </dgm:t>
    </dgm:pt>
    <dgm:pt modelId="{B139FDF3-3529-4D46-B8D5-E6D70240EA20}" type="pres">
      <dgm:prSet presAssocID="{71958488-6571-474D-ACAD-BDD00E7D5D75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0FE959E-EA2F-49E3-A01C-614E0016B4E1}" type="pres">
      <dgm:prSet presAssocID="{71958488-6571-474D-ACAD-BDD00E7D5D75}" presName="txShp" presStyleLbl="node1" presStyleIdx="0" presStyleCnt="3" custScaleY="69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8AFF4-0107-4211-941C-CCFCC27FC0F8}" type="pres">
      <dgm:prSet presAssocID="{4EBB8281-4989-40A9-B177-935F42553D7C}" presName="spacing" presStyleCnt="0"/>
      <dgm:spPr/>
      <dgm:t>
        <a:bodyPr/>
        <a:lstStyle/>
        <a:p>
          <a:endParaRPr lang="en-US"/>
        </a:p>
      </dgm:t>
    </dgm:pt>
    <dgm:pt modelId="{A57871DD-84D1-402F-8CA6-9827A8EBF33C}" type="pres">
      <dgm:prSet presAssocID="{9EF0608F-001C-42AD-B6D9-5C992E1BD473}" presName="composite" presStyleCnt="0"/>
      <dgm:spPr/>
      <dgm:t>
        <a:bodyPr/>
        <a:lstStyle/>
        <a:p>
          <a:endParaRPr lang="en-US"/>
        </a:p>
      </dgm:t>
    </dgm:pt>
    <dgm:pt modelId="{C8DCBF7A-C9EE-4D57-952B-325166C426E7}" type="pres">
      <dgm:prSet presAssocID="{9EF0608F-001C-42AD-B6D9-5C992E1BD47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06601EE-2209-4FA2-85EA-F520F9DF8E9C}" type="pres">
      <dgm:prSet presAssocID="{9EF0608F-001C-42AD-B6D9-5C992E1BD473}" presName="txShp" presStyleLbl="node1" presStyleIdx="1" presStyleCnt="3" custScaleY="693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E54EF-6E9A-4C8F-985A-F46E42E4F3DE}" type="pres">
      <dgm:prSet presAssocID="{142CC86C-BDD9-478A-AAE3-392C28E57208}" presName="spacing" presStyleCnt="0"/>
      <dgm:spPr/>
      <dgm:t>
        <a:bodyPr/>
        <a:lstStyle/>
        <a:p>
          <a:endParaRPr lang="en-US"/>
        </a:p>
      </dgm:t>
    </dgm:pt>
    <dgm:pt modelId="{F29732D7-B8E0-45DA-98E4-3AF682655331}" type="pres">
      <dgm:prSet presAssocID="{571F4B97-140F-418C-A8AF-6AF87B456731}" presName="composite" presStyleCnt="0"/>
      <dgm:spPr/>
      <dgm:t>
        <a:bodyPr/>
        <a:lstStyle/>
        <a:p>
          <a:endParaRPr lang="en-US"/>
        </a:p>
      </dgm:t>
    </dgm:pt>
    <dgm:pt modelId="{AB2E7C59-A667-44E5-AA22-CB6DE4C5E465}" type="pres">
      <dgm:prSet presAssocID="{571F4B97-140F-418C-A8AF-6AF87B456731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14A33CF-A047-41D3-88F3-94929AF1A56A}" type="pres">
      <dgm:prSet presAssocID="{571F4B97-140F-418C-A8AF-6AF87B456731}" presName="txShp" presStyleLbl="node1" presStyleIdx="2" presStyleCnt="3" custScaleY="62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E6B7CC-18A4-4D43-BF6C-70E6C4E627B0}" type="presOf" srcId="{1CA7060E-4BDE-450B-8A16-132A8577821B}" destId="{C8F199BC-0FD0-4F60-9B7B-967C999D654D}" srcOrd="0" destOrd="0" presId="urn:microsoft.com/office/officeart/2005/8/layout/vList3#3"/>
    <dgm:cxn modelId="{FEEDF5CF-2823-4B20-A619-1EE94610008B}" type="presOf" srcId="{9EF0608F-001C-42AD-B6D9-5C992E1BD473}" destId="{406601EE-2209-4FA2-85EA-F520F9DF8E9C}" srcOrd="0" destOrd="0" presId="urn:microsoft.com/office/officeart/2005/8/layout/vList3#3"/>
    <dgm:cxn modelId="{4E67326B-F8A2-441A-A029-24BF0A482FEB}" type="presOf" srcId="{571F4B97-140F-418C-A8AF-6AF87B456731}" destId="{114A33CF-A047-41D3-88F3-94929AF1A56A}" srcOrd="0" destOrd="0" presId="urn:microsoft.com/office/officeart/2005/8/layout/vList3#3"/>
    <dgm:cxn modelId="{49272BE3-0E97-4C04-8D26-B64CC7CA6A93}" srcId="{1CA7060E-4BDE-450B-8A16-132A8577821B}" destId="{9EF0608F-001C-42AD-B6D9-5C992E1BD473}" srcOrd="1" destOrd="0" parTransId="{697858CE-33B1-4C9E-9BC9-AC5FAC5A9F75}" sibTransId="{142CC86C-BDD9-478A-AAE3-392C28E57208}"/>
    <dgm:cxn modelId="{D08E0862-D210-483E-84C2-EE920B8843B6}" type="presOf" srcId="{71958488-6571-474D-ACAD-BDD00E7D5D75}" destId="{30FE959E-EA2F-49E3-A01C-614E0016B4E1}" srcOrd="0" destOrd="0" presId="urn:microsoft.com/office/officeart/2005/8/layout/vList3#3"/>
    <dgm:cxn modelId="{88424BB0-F80E-4032-944B-3CCE4F0B960A}" srcId="{1CA7060E-4BDE-450B-8A16-132A8577821B}" destId="{571F4B97-140F-418C-A8AF-6AF87B456731}" srcOrd="2" destOrd="0" parTransId="{DD99752C-3501-4087-A5F0-FBDC4A50094B}" sibTransId="{BBA1B03C-C06E-4459-91B5-BE8804372E49}"/>
    <dgm:cxn modelId="{B6316544-31BA-499C-B6EE-FA315A457734}" srcId="{1CA7060E-4BDE-450B-8A16-132A8577821B}" destId="{71958488-6571-474D-ACAD-BDD00E7D5D75}" srcOrd="0" destOrd="0" parTransId="{0CC49807-C820-4AE6-92B0-2B869475CB13}" sibTransId="{4EBB8281-4989-40A9-B177-935F42553D7C}"/>
    <dgm:cxn modelId="{EEBB9F35-9EC0-4466-A0F9-26CEC067DCDA}" type="presParOf" srcId="{C8F199BC-0FD0-4F60-9B7B-967C999D654D}" destId="{2BCBD0F7-9281-4CF8-986C-0DA0D1199CB9}" srcOrd="0" destOrd="0" presId="urn:microsoft.com/office/officeart/2005/8/layout/vList3#3"/>
    <dgm:cxn modelId="{09A97695-F1B4-4B72-9C14-2337DA503B50}" type="presParOf" srcId="{2BCBD0F7-9281-4CF8-986C-0DA0D1199CB9}" destId="{B139FDF3-3529-4D46-B8D5-E6D70240EA20}" srcOrd="0" destOrd="0" presId="urn:microsoft.com/office/officeart/2005/8/layout/vList3#3"/>
    <dgm:cxn modelId="{ED47BDCC-45E3-4CBA-A7A1-F8DA6DE5286A}" type="presParOf" srcId="{2BCBD0F7-9281-4CF8-986C-0DA0D1199CB9}" destId="{30FE959E-EA2F-49E3-A01C-614E0016B4E1}" srcOrd="1" destOrd="0" presId="urn:microsoft.com/office/officeart/2005/8/layout/vList3#3"/>
    <dgm:cxn modelId="{8FDA876C-4FE7-4329-B50E-860DDA94A2F2}" type="presParOf" srcId="{C8F199BC-0FD0-4F60-9B7B-967C999D654D}" destId="{C5E8AFF4-0107-4211-941C-CCFCC27FC0F8}" srcOrd="1" destOrd="0" presId="urn:microsoft.com/office/officeart/2005/8/layout/vList3#3"/>
    <dgm:cxn modelId="{772ED0D9-E427-4B80-9F6A-40CD220727E8}" type="presParOf" srcId="{C8F199BC-0FD0-4F60-9B7B-967C999D654D}" destId="{A57871DD-84D1-402F-8CA6-9827A8EBF33C}" srcOrd="2" destOrd="0" presId="urn:microsoft.com/office/officeart/2005/8/layout/vList3#3"/>
    <dgm:cxn modelId="{5B8A6AA2-415A-4F15-A6A5-D37443BDB705}" type="presParOf" srcId="{A57871DD-84D1-402F-8CA6-9827A8EBF33C}" destId="{C8DCBF7A-C9EE-4D57-952B-325166C426E7}" srcOrd="0" destOrd="0" presId="urn:microsoft.com/office/officeart/2005/8/layout/vList3#3"/>
    <dgm:cxn modelId="{59F5CC3F-CD09-420C-B54D-3B2FD9C8A08C}" type="presParOf" srcId="{A57871DD-84D1-402F-8CA6-9827A8EBF33C}" destId="{406601EE-2209-4FA2-85EA-F520F9DF8E9C}" srcOrd="1" destOrd="0" presId="urn:microsoft.com/office/officeart/2005/8/layout/vList3#3"/>
    <dgm:cxn modelId="{EFA76E77-001B-4EA7-8D44-49D3BED49C9E}" type="presParOf" srcId="{C8F199BC-0FD0-4F60-9B7B-967C999D654D}" destId="{C43E54EF-6E9A-4C8F-985A-F46E42E4F3DE}" srcOrd="3" destOrd="0" presId="urn:microsoft.com/office/officeart/2005/8/layout/vList3#3"/>
    <dgm:cxn modelId="{0BC9D435-51E6-4C85-A148-C9B0211C9452}" type="presParOf" srcId="{C8F199BC-0FD0-4F60-9B7B-967C999D654D}" destId="{F29732D7-B8E0-45DA-98E4-3AF682655331}" srcOrd="4" destOrd="0" presId="urn:microsoft.com/office/officeart/2005/8/layout/vList3#3"/>
    <dgm:cxn modelId="{F2D4F199-51ED-4283-8C63-26A8F6B62C44}" type="presParOf" srcId="{F29732D7-B8E0-45DA-98E4-3AF682655331}" destId="{AB2E7C59-A667-44E5-AA22-CB6DE4C5E465}" srcOrd="0" destOrd="0" presId="urn:microsoft.com/office/officeart/2005/8/layout/vList3#3"/>
    <dgm:cxn modelId="{01DAB737-9F9F-4196-B66F-BB3006B6EF72}" type="presParOf" srcId="{F29732D7-B8E0-45DA-98E4-3AF682655331}" destId="{114A33CF-A047-41D3-88F3-94929AF1A56A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5DE000-6C9A-4E84-BE30-2CB000D92294}" type="presOf" srcId="{4DDC7F47-011C-4673-9EA8-60E37CD951F8}" destId="{470BEF27-D9D2-443B-BB44-095C2EFFA06F}" srcOrd="0" destOrd="0" presId="urn:microsoft.com/office/officeart/2005/8/layout/vList2"/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AB2FFBF0-87A5-42DD-B9F8-71D4E306B33C}" type="presOf" srcId="{67E5217A-A6D9-4E91-9917-AEC117D19072}" destId="{54D35237-CA08-4AD2-B24B-4057680DDF30}" srcOrd="0" destOrd="0" presId="urn:microsoft.com/office/officeart/2005/8/layout/vList2"/>
    <dgm:cxn modelId="{17DA85F8-EC40-40E1-B855-395C8AC2F210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7ACBF-33AB-44C1-9A62-5087AB273A97}" type="presOf" srcId="{4DDC7F47-011C-4673-9EA8-60E37CD951F8}" destId="{470BEF27-D9D2-443B-BB44-095C2EFFA06F}" srcOrd="0" destOrd="0" presId="urn:microsoft.com/office/officeart/2005/8/layout/vList2"/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5CAD2550-2FD5-4907-A77F-CD9F46986D19}" type="presOf" srcId="{67E5217A-A6D9-4E91-9917-AEC117D19072}" destId="{54D35237-CA08-4AD2-B24B-4057680DDF30}" srcOrd="0" destOrd="0" presId="urn:microsoft.com/office/officeart/2005/8/layout/vList2"/>
    <dgm:cxn modelId="{CBDA07E9-C6DE-4DFB-A9EC-F88DF6005314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E5217A-A6D9-4E91-9917-AEC117D19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DC7F47-011C-4673-9EA8-60E37CD951F8}">
      <dgm:prSet/>
      <dgm:spPr/>
      <dgm:t>
        <a:bodyPr/>
        <a:lstStyle/>
        <a:p>
          <a:pPr rtl="1"/>
          <a:r>
            <a:rPr 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C8D963-9E0A-4066-975B-73191A0D3039}" type="parTrans" cxnId="{1F6D2939-4079-47B1-A8EF-4BAFCAE32335}">
      <dgm:prSet/>
      <dgm:spPr/>
      <dgm:t>
        <a:bodyPr/>
        <a:lstStyle/>
        <a:p>
          <a:endParaRPr lang="en-US"/>
        </a:p>
      </dgm:t>
    </dgm:pt>
    <dgm:pt modelId="{9DC1B092-4766-4E27-AD05-B3FD55745933}" type="sibTrans" cxnId="{1F6D2939-4079-47B1-A8EF-4BAFCAE32335}">
      <dgm:prSet/>
      <dgm:spPr/>
      <dgm:t>
        <a:bodyPr/>
        <a:lstStyle/>
        <a:p>
          <a:endParaRPr lang="en-US"/>
        </a:p>
      </dgm:t>
    </dgm:pt>
    <dgm:pt modelId="{54D35237-CA08-4AD2-B24B-4057680DDF30}" type="pres">
      <dgm:prSet presAssocID="{67E5217A-A6D9-4E91-9917-AEC117D19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0BEF27-D9D2-443B-BB44-095C2EFFA06F}" type="pres">
      <dgm:prSet presAssocID="{4DDC7F47-011C-4673-9EA8-60E37CD951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6D2939-4079-47B1-A8EF-4BAFCAE32335}" srcId="{67E5217A-A6D9-4E91-9917-AEC117D19072}" destId="{4DDC7F47-011C-4673-9EA8-60E37CD951F8}" srcOrd="0" destOrd="0" parTransId="{B6C8D963-9E0A-4066-975B-73191A0D3039}" sibTransId="{9DC1B092-4766-4E27-AD05-B3FD55745933}"/>
    <dgm:cxn modelId="{BE4644BA-6DE1-4A59-9E26-948ED1D24293}" type="presOf" srcId="{4DDC7F47-011C-4673-9EA8-60E37CD951F8}" destId="{470BEF27-D9D2-443B-BB44-095C2EFFA06F}" srcOrd="0" destOrd="0" presId="urn:microsoft.com/office/officeart/2005/8/layout/vList2"/>
    <dgm:cxn modelId="{49902AE1-4610-449A-8407-F4A65A5CAD7B}" type="presOf" srcId="{67E5217A-A6D9-4E91-9917-AEC117D19072}" destId="{54D35237-CA08-4AD2-B24B-4057680DDF30}" srcOrd="0" destOrd="0" presId="urn:microsoft.com/office/officeart/2005/8/layout/vList2"/>
    <dgm:cxn modelId="{0F78E792-FEA6-4004-9B8E-57828270CEE5}" type="presParOf" srcId="{54D35237-CA08-4AD2-B24B-4057680DDF30}" destId="{470BEF27-D9D2-443B-BB44-095C2EFFA0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7DFC57-016F-42ED-967E-0924A1A471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74EB58-5A4E-494F-A81D-C7F5733C0D42}">
      <dgm:prSet custT="1"/>
      <dgm:spPr/>
      <dgm:t>
        <a:bodyPr/>
        <a:lstStyle/>
        <a:p>
          <a:pPr algn="ctr" rtl="1"/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Points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97A05-8D8F-4326-8194-36C326141A32}" type="parTrans" cxnId="{61D106EC-0D01-43F4-B698-6596319678FF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D2B96-BC5C-4E9D-8E47-15C71620C235}" type="sibTrans" cxnId="{61D106EC-0D01-43F4-B698-6596319678FF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51EA52-8162-4E55-AA92-384BE4C4BFB9}" type="pres">
      <dgm:prSet presAssocID="{B97DFC57-016F-42ED-967E-0924A1A471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4246D-CACE-4FA6-9F06-243A26A8B23D}" type="pres">
      <dgm:prSet presAssocID="{5B74EB58-5A4E-494F-A81D-C7F5733C0D42}" presName="parentText" presStyleLbl="node1" presStyleIdx="0" presStyleCnt="1" custScaleY="176561" custLinFactNeighborY="-221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839CD-3C67-47A9-94AB-38A695E7A5F5}" type="presOf" srcId="{B97DFC57-016F-42ED-967E-0924A1A47177}" destId="{7551EA52-8162-4E55-AA92-384BE4C4BFB9}" srcOrd="0" destOrd="0" presId="urn:microsoft.com/office/officeart/2005/8/layout/vList2"/>
    <dgm:cxn modelId="{96CF5706-2833-4CF4-BCE7-845182341031}" type="presOf" srcId="{5B74EB58-5A4E-494F-A81D-C7F5733C0D42}" destId="{CC74246D-CACE-4FA6-9F06-243A26A8B23D}" srcOrd="0" destOrd="0" presId="urn:microsoft.com/office/officeart/2005/8/layout/vList2"/>
    <dgm:cxn modelId="{61D106EC-0D01-43F4-B698-6596319678FF}" srcId="{B97DFC57-016F-42ED-967E-0924A1A47177}" destId="{5B74EB58-5A4E-494F-A81D-C7F5733C0D42}" srcOrd="0" destOrd="0" parTransId="{A6C97A05-8D8F-4326-8194-36C326141A32}" sibTransId="{E27D2B96-BC5C-4E9D-8E47-15C71620C235}"/>
    <dgm:cxn modelId="{97FD5D99-F4A0-4E28-B096-E3D51B7CE6BE}" type="presParOf" srcId="{7551EA52-8162-4E55-AA92-384BE4C4BFB9}" destId="{CC74246D-CACE-4FA6-9F06-243A26A8B2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3A310-BB5D-49EF-9F8C-2FDE90837BA8}">
      <dsp:nvSpPr>
        <dsp:cNvPr id="0" name=""/>
        <dsp:cNvSpPr/>
      </dsp:nvSpPr>
      <dsp:spPr>
        <a:xfrm>
          <a:off x="0" y="895"/>
          <a:ext cx="7772400" cy="7191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kern="1200" dirty="0">
            <a:cs typeface="B Nazanin" panose="00000400000000000000" pitchFamily="2" charset="-78"/>
          </a:endParaRPr>
        </a:p>
      </dsp:txBody>
      <dsp:txXfrm>
        <a:off x="35108" y="36003"/>
        <a:ext cx="7702184" cy="6489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00D93-EF3B-43FC-94B5-F59ADD09333F}">
      <dsp:nvSpPr>
        <dsp:cNvPr id="0" name=""/>
        <dsp:cNvSpPr/>
      </dsp:nvSpPr>
      <dsp:spPr>
        <a:xfrm>
          <a:off x="0" y="10"/>
          <a:ext cx="7162800" cy="1066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076" y="52086"/>
        <a:ext cx="7058648" cy="9626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667D-0FFD-47EE-A2A4-8E5080619374}">
      <dsp:nvSpPr>
        <dsp:cNvPr id="0" name=""/>
        <dsp:cNvSpPr/>
      </dsp:nvSpPr>
      <dsp:spPr>
        <a:xfrm>
          <a:off x="0" y="0"/>
          <a:ext cx="7239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120084" cy="10990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871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6615"/>
        <a:ext cx="4155712" cy="10304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0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5744"/>
        <a:ext cx="4155712" cy="10304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B3F41-9D2E-483D-A2EB-D890B6E59B42}">
      <dsp:nvSpPr>
        <dsp:cNvPr id="0" name=""/>
        <dsp:cNvSpPr/>
      </dsp:nvSpPr>
      <dsp:spPr>
        <a:xfrm>
          <a:off x="0" y="632"/>
          <a:ext cx="8077200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Mothers who are reluctant to try hand expression!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74" y="63806"/>
        <a:ext cx="7950852" cy="11677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9BD33-7909-41C9-B2A8-F00D5BDA2C08}">
      <dsp:nvSpPr>
        <dsp:cNvPr id="0" name=""/>
        <dsp:cNvSpPr/>
      </dsp:nvSpPr>
      <dsp:spPr>
        <a:xfrm>
          <a:off x="0" y="596"/>
          <a:ext cx="8077200" cy="12608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baby isn’t latching successfully by </a:t>
          </a: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end of the first six hours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50" y="62146"/>
        <a:ext cx="7954100" cy="11377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Techniques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00D93-EF3B-43FC-94B5-F59ADD09333F}">
      <dsp:nvSpPr>
        <dsp:cNvPr id="0" name=""/>
        <dsp:cNvSpPr/>
      </dsp:nvSpPr>
      <dsp:spPr>
        <a:xfrm>
          <a:off x="0" y="669"/>
          <a:ext cx="7162800" cy="1370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91" y="67560"/>
        <a:ext cx="7029018" cy="12364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5667D-0FFD-47EE-A2A4-8E5080619374}">
      <dsp:nvSpPr>
        <dsp:cNvPr id="0" name=""/>
        <dsp:cNvSpPr/>
      </dsp:nvSpPr>
      <dsp:spPr>
        <a:xfrm>
          <a:off x="0" y="0"/>
          <a:ext cx="7239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Why is it helpful?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(BREAST MASSAGE)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120084" cy="1099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2526-0455-4E7B-BE39-87E519E8C14E}">
      <dsp:nvSpPr>
        <dsp:cNvPr id="0" name=""/>
        <dsp:cNvSpPr/>
      </dsp:nvSpPr>
      <dsp:spPr>
        <a:xfrm>
          <a:off x="0" y="595"/>
          <a:ext cx="8064896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Mother may choose or Need to Express Milk for a Number of Reasons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60053"/>
        <a:ext cx="7945980" cy="109909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871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Thinking about the child or seeing them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6615"/>
        <a:ext cx="4155712" cy="103043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5ABB5-F8E6-4160-B42B-C6085ED3353B}">
      <dsp:nvSpPr>
        <dsp:cNvPr id="0" name=""/>
        <dsp:cNvSpPr/>
      </dsp:nvSpPr>
      <dsp:spPr>
        <a:xfrm>
          <a:off x="0" y="0"/>
          <a:ext cx="42672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Holding baby skin-to-skin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4" y="55744"/>
        <a:ext cx="4155712" cy="103043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82EE8-2660-410F-BA74-B0F2E47A4A38}">
      <dsp:nvSpPr>
        <dsp:cNvPr id="0" name=""/>
        <dsp:cNvSpPr/>
      </dsp:nvSpPr>
      <dsp:spPr>
        <a:xfrm>
          <a:off x="0" y="0"/>
          <a:ext cx="8077200" cy="16017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 express to get colostrum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her baby who is not able to suck, 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192" y="78192"/>
        <a:ext cx="7920816" cy="144538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 (1) 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9202-1046-40C0-AB48-A0CCA9BA4763}">
      <dsp:nvSpPr>
        <dsp:cNvPr id="0" name=""/>
        <dsp:cNvSpPr/>
      </dsp:nvSpPr>
      <dsp:spPr>
        <a:xfrm>
          <a:off x="0" y="616"/>
          <a:ext cx="6705600" cy="126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ROTATE the thumb and finger position to milk the other reservoirs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48" y="62164"/>
        <a:ext cx="6582504" cy="113772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Techniques(2)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</a:t>
          </a:r>
          <a:r>
            <a:rPr lang="en-US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Techniques(3) </a:t>
          </a:r>
          <a:endParaRPr lang="en-US" sz="40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A0D8A-1B46-409C-8B38-18964A249C11}">
      <dsp:nvSpPr>
        <dsp:cNvPr id="0" name=""/>
        <dsp:cNvSpPr/>
      </dsp:nvSpPr>
      <dsp:spPr>
        <a:xfrm>
          <a:off x="0" y="450"/>
          <a:ext cx="7315200" cy="11420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 ,Compress ,Relax</a:t>
          </a:r>
          <a:endParaRPr lang="en-US" sz="4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53" y="56203"/>
        <a:ext cx="7203694" cy="103059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8152D-9DF4-4C08-A22F-99104178C1C1}">
      <dsp:nvSpPr>
        <dsp:cNvPr id="0" name=""/>
        <dsp:cNvSpPr/>
      </dsp:nvSpPr>
      <dsp:spPr>
        <a:xfrm>
          <a:off x="0" y="0"/>
          <a:ext cx="8001000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Timing</a:t>
          </a:r>
          <a:b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(hand expression)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59458"/>
        <a:ext cx="7882084" cy="109909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8110-455D-4F6A-9593-7AC6BAD260F2}">
      <dsp:nvSpPr>
        <dsp:cNvPr id="0" name=""/>
        <dsp:cNvSpPr/>
      </dsp:nvSpPr>
      <dsp:spPr>
        <a:xfrm>
          <a:off x="0" y="596"/>
          <a:ext cx="7543800" cy="12608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HOW MILK IS REMOVED </a:t>
          </a:r>
          <a:b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BREST?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50" y="62146"/>
        <a:ext cx="7420700" cy="11377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2526-0455-4E7B-BE39-87E519E8C14E}">
      <dsp:nvSpPr>
        <dsp:cNvPr id="0" name=""/>
        <dsp:cNvSpPr/>
      </dsp:nvSpPr>
      <dsp:spPr>
        <a:xfrm>
          <a:off x="0" y="595"/>
          <a:ext cx="8064896" cy="12180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Milk Expression 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458" y="60053"/>
        <a:ext cx="7945980" cy="10990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533D3-A24A-4469-AC40-9CA590922FEC}">
      <dsp:nvSpPr>
        <dsp:cNvPr id="0" name=""/>
        <dsp:cNvSpPr/>
      </dsp:nvSpPr>
      <dsp:spPr>
        <a:xfrm>
          <a:off x="0" y="32700"/>
          <a:ext cx="7772400" cy="17643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Many women find that hand expression is</a:t>
          </a:r>
          <a:r>
            <a:rPr lang="en-US" sz="2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Easier</a:t>
          </a: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en-US" sz="2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Faster </a:t>
          </a:r>
          <a:r>
            <a:rPr lang="en-US" sz="2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</a:t>
          </a: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using a mechanical breast pump</a:t>
          </a: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129" y="118829"/>
        <a:ext cx="7600142" cy="159210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1B691-FF1E-4377-8BD8-19C35FD2BD30}">
      <dsp:nvSpPr>
        <dsp:cNvPr id="0" name=""/>
        <dsp:cNvSpPr/>
      </dsp:nvSpPr>
      <dsp:spPr>
        <a:xfrm>
          <a:off x="0" y="209190"/>
          <a:ext cx="7772400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Effectively nursing infants </a:t>
          </a:r>
          <a:r>
            <a:rPr lang="en-US" sz="2400" b="0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transfer </a:t>
          </a:r>
          <a:r>
            <a:rPr lang="en-US" sz="2400" b="1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more milk </a:t>
          </a:r>
          <a:r>
            <a:rPr lang="en-US" sz="2400" b="0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from the breast </a:t>
          </a:r>
          <a:r>
            <a:rPr lang="en-US" sz="2400" b="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 the mother who in pumping</a:t>
          </a:r>
          <a:endParaRPr lang="en-US" sz="2400" b="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01" y="265391"/>
        <a:ext cx="7659998" cy="10388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B068B-6BA3-464A-9E7B-D61521AA9FF2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Battery-operated pumps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0"/>
          <a:ext cx="8245160" cy="1370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6891" y="66891"/>
        <a:ext cx="8111378" cy="123647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1265"/>
          <a:ext cx="8605729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There are </a:t>
          </a:r>
          <a:r>
            <a:rPr lang="en-US" sz="2800" b="1" u="sng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Two main types 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of double electric breast pumps available on the market</a:t>
          </a:r>
        </a:p>
      </dsp:txBody>
      <dsp:txXfrm>
        <a:off x="63174" y="64439"/>
        <a:ext cx="8479381" cy="116778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7F245-846D-4935-AAC7-2210DC57C31D}">
      <dsp:nvSpPr>
        <dsp:cNvPr id="0" name=""/>
        <dsp:cNvSpPr/>
      </dsp:nvSpPr>
      <dsp:spPr>
        <a:xfrm>
          <a:off x="0" y="0"/>
          <a:ext cx="8001000" cy="12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GUIDELINES FOR CHOOSING A BREAST PUMP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AND USING IT CORRECTLY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63174" y="63174"/>
        <a:ext cx="7874652" cy="116778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Hard-rimmed flange</a:t>
          </a:r>
        </a:p>
      </dsp:txBody>
      <dsp:txXfrm>
        <a:off x="54830" y="54834"/>
        <a:ext cx="8119940" cy="10135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Soft-rimmed flanges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EF993-B22B-40D4-BCE4-CA8F438054E3}">
      <dsp:nvSpPr>
        <dsp:cNvPr id="0" name=""/>
        <dsp:cNvSpPr/>
      </dsp:nvSpPr>
      <dsp:spPr>
        <a:xfrm>
          <a:off x="0" y="4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SUPPER SHEILD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54834"/>
        <a:ext cx="8119940" cy="1013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BFB7E-3C6B-4488-920B-4D9942ACF8FB}">
      <dsp:nvSpPr>
        <dsp:cNvPr id="0" name=""/>
        <dsp:cNvSpPr/>
      </dsp:nvSpPr>
      <dsp:spPr>
        <a:xfrm>
          <a:off x="0" y="281117"/>
          <a:ext cx="7858180" cy="1490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Hand expression is the best way to express breast milk because:</a:t>
          </a:r>
          <a:endParaRPr lang="en-US" sz="3200" kern="1200" dirty="0"/>
        </a:p>
      </dsp:txBody>
      <dsp:txXfrm>
        <a:off x="72763" y="353880"/>
        <a:ext cx="7712654" cy="134502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AA514-C1CF-417D-A267-D0F697416C37}">
      <dsp:nvSpPr>
        <dsp:cNvPr id="0" name=""/>
        <dsp:cNvSpPr/>
      </dsp:nvSpPr>
      <dsp:spPr>
        <a:xfrm>
          <a:off x="0" y="576"/>
          <a:ext cx="7301059" cy="1141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Pumps Operation</a:t>
          </a:r>
          <a:endParaRPr lang="en-US" sz="6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40" y="56316"/>
        <a:ext cx="7189579" cy="103036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42EC1-EC0B-4BD7-941E-3DD5C45A913B}">
      <dsp:nvSpPr>
        <dsp:cNvPr id="0" name=""/>
        <dsp:cNvSpPr/>
      </dsp:nvSpPr>
      <dsp:spPr>
        <a:xfrm>
          <a:off x="0" y="0"/>
          <a:ext cx="7924800" cy="1142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Double electric pump (simultaneous pumping) </a:t>
          </a:r>
          <a:endParaRPr lang="en-US" sz="2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97" y="55797"/>
        <a:ext cx="7813206" cy="103140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Massage</a:t>
          </a: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During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10D57-505C-4646-94EA-C08E9BD0DC4B}">
      <dsp:nvSpPr>
        <dsp:cNvPr id="0" name=""/>
        <dsp:cNvSpPr/>
      </dsp:nvSpPr>
      <dsp:spPr>
        <a:xfrm>
          <a:off x="0" y="9899"/>
          <a:ext cx="8229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with massage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8119940" cy="101354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(HOP) hands-on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F2D19-1D43-4EBD-ABF9-4F30EA9E2B28}">
      <dsp:nvSpPr>
        <dsp:cNvPr id="0" name=""/>
        <dsp:cNvSpPr/>
      </dsp:nvSpPr>
      <dsp:spPr>
        <a:xfrm>
          <a:off x="0" y="9899"/>
          <a:ext cx="7848600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Steps for Hands-On Pumping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830" y="64729"/>
        <a:ext cx="7738940" cy="1013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E959E-EA2F-49E3-A01C-614E0016B4E1}">
      <dsp:nvSpPr>
        <dsp:cNvPr id="0" name=""/>
        <dsp:cNvSpPr/>
      </dsp:nvSpPr>
      <dsp:spPr>
        <a:xfrm rot="10800000">
          <a:off x="1700480" y="182944"/>
          <a:ext cx="5574030" cy="821293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Stimulation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05803" y="182944"/>
        <a:ext cx="5368707" cy="821293"/>
      </dsp:txXfrm>
    </dsp:sp>
    <dsp:sp modelId="{B139FDF3-3529-4D46-B8D5-E6D70240EA20}">
      <dsp:nvSpPr>
        <dsp:cNvPr id="0" name=""/>
        <dsp:cNvSpPr/>
      </dsp:nvSpPr>
      <dsp:spPr>
        <a:xfrm>
          <a:off x="1107489" y="599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6601EE-2209-4FA2-85EA-F520F9DF8E9C}">
      <dsp:nvSpPr>
        <dsp:cNvPr id="0" name=""/>
        <dsp:cNvSpPr/>
      </dsp:nvSpPr>
      <dsp:spPr>
        <a:xfrm rot="10800000">
          <a:off x="1700480" y="1722241"/>
          <a:ext cx="5574030" cy="822716"/>
        </a:xfrm>
        <a:prstGeom prst="homePlate">
          <a:avLst/>
        </a:prstGeom>
        <a:solidFill>
          <a:schemeClr val="accent1">
            <a:shade val="80000"/>
            <a:hueOff val="-19935"/>
            <a:satOff val="-485"/>
            <a:lumOff val="11741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Breast compression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06159" y="1722241"/>
        <a:ext cx="5368351" cy="822716"/>
      </dsp:txXfrm>
    </dsp:sp>
    <dsp:sp modelId="{C8DCBF7A-C9EE-4D57-952B-325166C426E7}">
      <dsp:nvSpPr>
        <dsp:cNvPr id="0" name=""/>
        <dsp:cNvSpPr/>
      </dsp:nvSpPr>
      <dsp:spPr>
        <a:xfrm>
          <a:off x="1107489" y="1540608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4A33CF-A047-41D3-88F3-94929AF1A56A}">
      <dsp:nvSpPr>
        <dsp:cNvPr id="0" name=""/>
        <dsp:cNvSpPr/>
      </dsp:nvSpPr>
      <dsp:spPr>
        <a:xfrm rot="10800000">
          <a:off x="1700480" y="3301855"/>
          <a:ext cx="5574030" cy="743504"/>
        </a:xfrm>
        <a:prstGeom prst="homePlate">
          <a:avLst/>
        </a:prstGeom>
        <a:solidFill>
          <a:schemeClr val="accent1">
            <a:shade val="80000"/>
            <a:hueOff val="-39870"/>
            <a:satOff val="-970"/>
            <a:lumOff val="23482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98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Expression 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886356" y="3301855"/>
        <a:ext cx="5388154" cy="743504"/>
      </dsp:txXfrm>
    </dsp:sp>
    <dsp:sp modelId="{AB2E7C59-A667-44E5-AA22-CB6DE4C5E465}">
      <dsp:nvSpPr>
        <dsp:cNvPr id="0" name=""/>
        <dsp:cNvSpPr/>
      </dsp:nvSpPr>
      <dsp:spPr>
        <a:xfrm>
          <a:off x="1107489" y="3080616"/>
          <a:ext cx="1185983" cy="118598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BEF27-D9D2-443B-BB44-095C2EFFA06F}">
      <dsp:nvSpPr>
        <dsp:cNvPr id="0" name=""/>
        <dsp:cNvSpPr/>
      </dsp:nvSpPr>
      <dsp:spPr>
        <a:xfrm>
          <a:off x="0" y="23939"/>
          <a:ext cx="8229600" cy="109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 Expression of Human Milk</a:t>
          </a:r>
          <a:endParaRPr lang="en-US" sz="39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59" y="77398"/>
        <a:ext cx="8122682" cy="9882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246D-CACE-4FA6-9F06-243A26A8B23D}">
      <dsp:nvSpPr>
        <dsp:cNvPr id="0" name=""/>
        <dsp:cNvSpPr/>
      </dsp:nvSpPr>
      <dsp:spPr>
        <a:xfrm>
          <a:off x="0" y="0"/>
          <a:ext cx="7543800" cy="989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Points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10" y="48310"/>
        <a:ext cx="7447180" cy="893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E2A34-649C-45DC-889C-FF7838428161}" type="datetimeFigureOut">
              <a:rPr lang="en-US" smtClean="0"/>
              <a:pPr/>
              <a:t>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39B76-6C17-438B-8320-0DB03BDA2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E7A5-6855-409E-B30A-38A4BC1D39DC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88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488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3F61-D2C6-4942-8E3B-7A26691DB813}" type="slidenum">
              <a:rPr lang="ar-SA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498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498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24239-CDAF-427B-A5B3-20FA4BBF1421}" type="slidenum">
              <a:rPr lang="ar-SA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570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570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C65EA2-A125-4F4C-B82A-01708BBF86DE}" type="slidenum">
              <a:rPr lang="ar-SA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55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80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580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7FBBA-6D06-48D9-B70C-7452DD226BD3}" type="slidenum">
              <a:rPr lang="ar-SA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by washing your hands</a:t>
            </a:r>
          </a:p>
          <a:p>
            <a:r>
              <a:rPr lang="en-US" dirty="0" smtClean="0"/>
              <a:t>■ Apply a warm compress over the nipples and breasts for a few</a:t>
            </a:r>
          </a:p>
          <a:p>
            <a:r>
              <a:rPr lang="en-US" dirty="0" smtClean="0"/>
              <a:t>minutes, allowing dilation of the ducts</a:t>
            </a:r>
          </a:p>
          <a:p>
            <a:r>
              <a:rPr lang="en-US" dirty="0" smtClean="0"/>
              <a:t>■ Perform gentle massage on all areas of both breasts</a:t>
            </a:r>
          </a:p>
          <a:p>
            <a:r>
              <a:rPr lang="en-US" dirty="0" smtClean="0"/>
              <a:t>■ Have the mother sit up and lean slightly forward, if she is able</a:t>
            </a:r>
          </a:p>
          <a:p>
            <a:r>
              <a:rPr lang="en-US" dirty="0" smtClean="0"/>
              <a:t>to do so</a:t>
            </a:r>
          </a:p>
          <a:p>
            <a:r>
              <a:rPr lang="en-US" dirty="0" smtClean="0"/>
              <a:t>■ Form a C with thumb and index fi </a:t>
            </a:r>
            <a:r>
              <a:rPr lang="en-US" dirty="0" err="1" smtClean="0"/>
              <a:t>nger</a:t>
            </a:r>
            <a:r>
              <a:rPr lang="en-US" dirty="0" smtClean="0"/>
              <a:t> about an inch back from</a:t>
            </a:r>
          </a:p>
          <a:p>
            <a:r>
              <a:rPr lang="en-US" dirty="0" smtClean="0"/>
              <a:t>the areola, with the tip of the thumb and fi </a:t>
            </a:r>
            <a:r>
              <a:rPr lang="en-US" dirty="0" err="1" smtClean="0"/>
              <a:t>nger</a:t>
            </a:r>
            <a:r>
              <a:rPr lang="en-US" dirty="0" smtClean="0"/>
              <a:t> in a direct line with</a:t>
            </a:r>
          </a:p>
          <a:p>
            <a:r>
              <a:rPr lang="en-US" dirty="0" smtClean="0"/>
              <a:t>the nipple</a:t>
            </a:r>
          </a:p>
          <a:p>
            <a:r>
              <a:rPr lang="en-US" dirty="0" smtClean="0"/>
              <a:t>■ Apply steady pressure into the breast and back toward the chest,</a:t>
            </a:r>
          </a:p>
          <a:p>
            <a:r>
              <a:rPr lang="en-US" dirty="0" smtClean="0"/>
              <a:t>ensuring you are not just tightening the skin with your fi </a:t>
            </a:r>
            <a:r>
              <a:rPr lang="en-US" dirty="0" err="1" smtClean="0"/>
              <a:t>ngers</a:t>
            </a:r>
            <a:endParaRPr lang="en-US" dirty="0" smtClean="0"/>
          </a:p>
          <a:p>
            <a:r>
              <a:rPr lang="en-US" dirty="0" smtClean="0"/>
              <a:t>■ Compress the thumb and index fi </a:t>
            </a:r>
            <a:r>
              <a:rPr lang="en-US" dirty="0" err="1" smtClean="0"/>
              <a:t>nger</a:t>
            </a:r>
            <a:r>
              <a:rPr lang="en-US" dirty="0" smtClean="0"/>
              <a:t>, bringing them together just</a:t>
            </a:r>
          </a:p>
          <a:p>
            <a:r>
              <a:rPr lang="en-US" dirty="0" smtClean="0"/>
              <a:t>behind the areola</a:t>
            </a:r>
          </a:p>
          <a:p>
            <a:r>
              <a:rPr lang="en-US" dirty="0" smtClean="0"/>
              <a:t>■ Relax the fi </a:t>
            </a:r>
            <a:r>
              <a:rPr lang="en-US" dirty="0" err="1" smtClean="0"/>
              <a:t>ngers</a:t>
            </a:r>
            <a:r>
              <a:rPr lang="en-US" dirty="0" smtClean="0"/>
              <a:t> to allow the breast to refi </a:t>
            </a:r>
            <a:r>
              <a:rPr lang="en-US" dirty="0" err="1" smtClean="0"/>
              <a:t>ll</a:t>
            </a:r>
            <a:endParaRPr lang="en-US" dirty="0" smtClean="0"/>
          </a:p>
          <a:p>
            <a:r>
              <a:rPr lang="en-US" dirty="0" smtClean="0"/>
              <a:t>■ Alternate breasts frequently, which simulates the suckling and</a:t>
            </a:r>
          </a:p>
          <a:p>
            <a:r>
              <a:rPr lang="en-US" dirty="0" smtClean="0"/>
              <a:t>breathing pauses of a breastfeeding infant</a:t>
            </a:r>
          </a:p>
          <a:p>
            <a:r>
              <a:rPr lang="en-US" dirty="0" smtClean="0"/>
              <a:t>■ You may alternate hands on each breast, as well as orientation of</a:t>
            </a:r>
          </a:p>
          <a:p>
            <a:r>
              <a:rPr lang="en-US" dirty="0" smtClean="0"/>
              <a:t>fi </a:t>
            </a:r>
            <a:r>
              <a:rPr lang="en-US" dirty="0" err="1" smtClean="0"/>
              <a:t>ngers</a:t>
            </a:r>
            <a:r>
              <a:rPr lang="en-US" dirty="0" smtClean="0"/>
              <a:t> on the breasts, decreasing fatigue</a:t>
            </a:r>
          </a:p>
          <a:p>
            <a:r>
              <a:rPr lang="en-US" dirty="0" smtClean="0"/>
              <a:t>■ Develop a rhythm similar to a nursing baby</a:t>
            </a:r>
          </a:p>
          <a:p>
            <a:r>
              <a:rPr lang="en-US" dirty="0" smtClean="0"/>
              <a:t>It may be helpful to remember press (back), compress (together), relax</a:t>
            </a:r>
          </a:p>
          <a:p>
            <a:r>
              <a:rPr lang="en-US" dirty="0" smtClean="0"/>
              <a:t>(fi </a:t>
            </a:r>
            <a:r>
              <a:rPr lang="en-US" dirty="0" err="1" smtClean="0"/>
              <a:t>ngers</a:t>
            </a:r>
            <a:r>
              <a:rPr lang="en-US" dirty="0" smtClean="0"/>
              <a:t>) to ensure proper technique</a:t>
            </a:r>
          </a:p>
          <a:p>
            <a:r>
              <a:rPr lang="en-US" dirty="0" smtClean="0"/>
              <a:t>■ It may take a couple of minutes before colostrum </a:t>
            </a:r>
            <a:r>
              <a:rPr lang="en-US" dirty="0" err="1" smtClean="0"/>
              <a:t>fl</a:t>
            </a:r>
            <a:r>
              <a:rPr lang="en-US" dirty="0" smtClean="0"/>
              <a:t> </a:t>
            </a:r>
            <a:r>
              <a:rPr lang="en-US" dirty="0" err="1" smtClean="0"/>
              <a:t>ows</a:t>
            </a:r>
            <a:r>
              <a:rPr lang="en-US" dirty="0" smtClean="0"/>
              <a:t>, just like the</a:t>
            </a:r>
          </a:p>
          <a:p>
            <a:r>
              <a:rPr lang="en-US" dirty="0" smtClean="0"/>
              <a:t>initial suckling of the baby while waiting for the milk to let down</a:t>
            </a:r>
          </a:p>
          <a:p>
            <a:r>
              <a:rPr lang="en-US" dirty="0" smtClean="0"/>
              <a:t>■ Perform this technique until colostrum or breast milk is no longer</a:t>
            </a:r>
          </a:p>
          <a:p>
            <a:r>
              <a:rPr lang="en-US" dirty="0" err="1" smtClean="0"/>
              <a:t>fl</a:t>
            </a:r>
            <a:r>
              <a:rPr lang="en-US" dirty="0" smtClean="0"/>
              <a:t> owing with each compression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6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2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11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611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B35E4-0FB3-4B69-B754-DF8B16456890}" type="slidenum">
              <a:rPr lang="ar-SA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-67   Bottle  =122  </a:t>
            </a:r>
            <a:r>
              <a:rPr lang="en-US" dirty="0" err="1" smtClean="0"/>
              <a:t>mmg</a:t>
            </a:r>
            <a:r>
              <a:rPr lang="en-US" baseline="0" dirty="0" smtClean="0"/>
              <a:t> breast </a:t>
            </a:r>
            <a:endParaRPr lang="en-US" dirty="0" smtClean="0"/>
          </a:p>
        </p:txBody>
      </p:sp>
      <p:sp>
        <p:nvSpPr>
          <p:cNvPr id="2703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703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066CA-3E4F-4934-873F-8D0B69AF6BEC}" type="slidenum">
              <a:rPr lang="ar-SA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chemeClr val="tx2"/>
                </a:solidFill>
              </a:rPr>
              <a:t>The rhythm of suction-release is automatically controlled, with a depression adjustment by graduated knob.</a:t>
            </a:r>
          </a:p>
          <a:p>
            <a:endParaRPr lang="en-US" altLang="en-US" smtClean="0"/>
          </a:p>
        </p:txBody>
      </p:sp>
      <p:sp>
        <p:nvSpPr>
          <p:cNvPr id="274436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74437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2C882-9208-454D-B512-78BD244053B2}" type="slidenum">
              <a:rPr lang="ar-SA" smtClean="0"/>
              <a:pPr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E7A5-6855-409E-B30A-38A4BC1D39DC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13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713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CA15D-9770-4A55-B737-1301A7EF48F0}" type="slidenum">
              <a:rPr lang="ar-SA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en-US" dirty="0" smtClean="0">
                <a:cs typeface="Traffic" pitchFamily="2" charset="-78"/>
              </a:rPr>
              <a:t>ELECTRIC PUMPS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استفاده آسان و راحت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دوشيدن </a:t>
            </a:r>
            <a:r>
              <a:rPr lang="fa-IR" altLang="en-US" dirty="0" smtClean="0">
                <a:cs typeface="Traffic" pitchFamily="2" charset="-78"/>
              </a:rPr>
              <a:t>مقدار</a:t>
            </a:r>
            <a:r>
              <a:rPr lang="ar-SA" altLang="en-US" dirty="0" smtClean="0">
                <a:cs typeface="Traffic" pitchFamily="2" charset="-78"/>
              </a:rPr>
              <a:t>شير بيشتر مخصوصاً در روزهاي اول تولد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افزايش مقدار شيروكاهش زمان شيردوشي در فرم دوبل آن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عدم موفقيت در بعضي از مادران </a:t>
            </a:r>
          </a:p>
          <a:p>
            <a:pPr eaLnBrk="1" hangingPunct="1">
              <a:lnSpc>
                <a:spcPct val="160000"/>
              </a:lnSpc>
            </a:pPr>
            <a:r>
              <a:rPr lang="ar-SA" altLang="en-US" dirty="0" smtClean="0">
                <a:cs typeface="Traffic" pitchFamily="2" charset="-78"/>
              </a:rPr>
              <a:t>محدوديت مصرف با توجه به منبع انرژي الكتريكي </a:t>
            </a:r>
            <a:endParaRPr lang="fa-IR" altLang="en-US" dirty="0" smtClean="0">
              <a:cs typeface="Traffic" pitchFamily="2" charset="-78"/>
            </a:endParaRPr>
          </a:p>
          <a:p>
            <a:pPr eaLnBrk="1" hangingPunct="1">
              <a:lnSpc>
                <a:spcPct val="160000"/>
              </a:lnSpc>
            </a:pPr>
            <a:r>
              <a:rPr lang="fa-IR" altLang="en-US" dirty="0" smtClean="0">
                <a:cs typeface="Traffic" pitchFamily="2" charset="-78"/>
              </a:rPr>
              <a:t>     </a:t>
            </a:r>
            <a:r>
              <a:rPr lang="ar-SA" altLang="en-US" dirty="0" smtClean="0">
                <a:cs typeface="Traffic" pitchFamily="2" charset="-78"/>
              </a:rPr>
              <a:t>و عدم دسترسي دائم به آن</a:t>
            </a:r>
            <a:endParaRPr lang="en-US" altLang="en-US" dirty="0" smtClean="0">
              <a:cs typeface="Traffic" pitchFamily="2" charset="-78"/>
            </a:endParaRPr>
          </a:p>
          <a:p>
            <a:pPr algn="r" eaLnBrk="1" hangingPunct="1"/>
            <a:endParaRPr lang="en-US" altLang="en-US" dirty="0" smtClean="0"/>
          </a:p>
          <a:p>
            <a:pPr algn="r" eaLnBrk="1" hangingPunct="1"/>
            <a:endParaRPr lang="en-US" altLang="en-US" dirty="0" smtClean="0"/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endParaRPr lang="en-US" altLang="en-US" dirty="0" smtClean="0"/>
          </a:p>
          <a:p>
            <a:pPr algn="l" rtl="0" eaLnBrk="1" hangingPunct="1"/>
            <a:r>
              <a:rPr lang="en-US" altLang="en-US" dirty="0" smtClean="0"/>
              <a:t>If using a type of pump that works</a:t>
            </a:r>
          </a:p>
          <a:p>
            <a:pPr algn="l" rtl="0" eaLnBrk="1" hangingPunct="1"/>
            <a:r>
              <a:rPr lang="en-US" altLang="en-US" dirty="0" smtClean="0"/>
              <a:t>by moving the nipple in and out of the barrel of a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ange</a:t>
            </a:r>
            <a:r>
              <a:rPr lang="en-US" altLang="en-US" dirty="0" smtClean="0"/>
              <a:t>, the size of</a:t>
            </a:r>
          </a:p>
          <a:p>
            <a:pPr algn="l" rtl="0" eaLnBrk="1" hangingPunct="1"/>
            <a:r>
              <a:rPr lang="en-US" altLang="en-US" dirty="0" smtClean="0"/>
              <a:t>the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ange</a:t>
            </a:r>
            <a:r>
              <a:rPr lang="en-US" altLang="en-US" dirty="0" smtClean="0"/>
              <a:t> should be determined in accordance with the diameter of</a:t>
            </a:r>
          </a:p>
          <a:p>
            <a:pPr algn="l" rtl="0" eaLnBrk="1" hangingPunct="1"/>
            <a:r>
              <a:rPr lang="en-US" altLang="en-US" dirty="0" smtClean="0"/>
              <a:t>the mother’s nipple at the height of expansion during pumping. This</a:t>
            </a:r>
          </a:p>
          <a:p>
            <a:pPr algn="l" rtl="0" eaLnBrk="1" hangingPunct="1"/>
            <a:r>
              <a:rPr lang="en-US" altLang="en-US" dirty="0" smtClean="0"/>
              <a:t>means that just because the nipple starts out being one size at the</a:t>
            </a:r>
          </a:p>
          <a:p>
            <a:pPr algn="l" rtl="0" eaLnBrk="1" hangingPunct="1"/>
            <a:r>
              <a:rPr lang="en-US" altLang="en-US" dirty="0" smtClean="0"/>
              <a:t>beginning of the pumping session, it will not necessarily be the same</a:t>
            </a:r>
          </a:p>
          <a:p>
            <a:pPr algn="l" rtl="0" eaLnBrk="1" hangingPunct="1"/>
            <a:r>
              <a:rPr lang="en-US" altLang="en-US" dirty="0" smtClean="0"/>
              <a:t>size after 10 or 15 minutes of pumping. In addition, consideration</a:t>
            </a:r>
          </a:p>
          <a:p>
            <a:pPr algn="l" rtl="0" eaLnBrk="1" hangingPunct="1"/>
            <a:r>
              <a:rPr lang="en-US" altLang="en-US" dirty="0" smtClean="0"/>
              <a:t>for maternal </a:t>
            </a:r>
            <a:r>
              <a:rPr lang="en-US" altLang="en-US" dirty="0" err="1" smtClean="0"/>
              <a:t>fl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uid</a:t>
            </a:r>
            <a:r>
              <a:rPr lang="en-US" altLang="en-US" dirty="0" smtClean="0"/>
              <a:t> shifts, as well as differences in individual nipple</a:t>
            </a:r>
          </a:p>
          <a:p>
            <a:pPr algn="l" rtl="0" eaLnBrk="1" hangingPunct="1"/>
            <a:r>
              <a:rPr lang="en-US" altLang="en-US" dirty="0" smtClean="0"/>
              <a:t>sizes in the same woman, need to be taken into account.</a:t>
            </a:r>
          </a:p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fa-IR" altLang="en-US" dirty="0" smtClean="0"/>
              <a:t>امکان سرهم کردن آسان قطعات</a:t>
            </a:r>
          </a:p>
          <a:p>
            <a:pPr algn="r" eaLnBrk="1" hangingPunct="1"/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ريتم</a:t>
            </a:r>
            <a:r>
              <a:rPr lang="fa-IR" altLang="en-US" dirty="0" smtClean="0"/>
              <a:t> متناوب و قدرت خلاء متعادل(9+_190) نه </a:t>
            </a:r>
            <a:r>
              <a:rPr lang="fa-IR" altLang="en-US" dirty="0" err="1" smtClean="0"/>
              <a:t>بيشتر</a:t>
            </a:r>
            <a:r>
              <a:rPr lang="fa-IR" altLang="en-US" dirty="0" smtClean="0"/>
              <a:t> از 250  </a:t>
            </a:r>
            <a:r>
              <a:rPr lang="fa-IR" altLang="en-US" dirty="0" err="1" smtClean="0"/>
              <a:t>ميلي</a:t>
            </a:r>
            <a:r>
              <a:rPr lang="fa-IR" altLang="en-US" dirty="0" smtClean="0"/>
              <a:t> متر </a:t>
            </a:r>
            <a:r>
              <a:rPr lang="fa-IR" altLang="en-US" dirty="0" err="1" smtClean="0"/>
              <a:t>جيوه</a:t>
            </a:r>
            <a:r>
              <a:rPr lang="fa-IR" altLang="en-US" dirty="0" smtClean="0"/>
              <a:t> و </a:t>
            </a:r>
            <a:r>
              <a:rPr lang="fa-IR" altLang="en-US" dirty="0" err="1" smtClean="0"/>
              <a:t>داراي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سيستم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موتوري</a:t>
            </a:r>
            <a:r>
              <a:rPr lang="fa-IR" altLang="en-US" dirty="0" smtClean="0"/>
              <a:t> و جمع </a:t>
            </a:r>
            <a:r>
              <a:rPr lang="fa-IR" altLang="en-US" dirty="0" err="1" smtClean="0"/>
              <a:t>آوري</a:t>
            </a:r>
            <a:r>
              <a:rPr lang="fa-IR" altLang="en-US" dirty="0" smtClean="0"/>
              <a:t> جداگانه</a:t>
            </a:r>
          </a:p>
          <a:p>
            <a:pPr algn="r" eaLnBrk="1" hangingPunct="1"/>
            <a:r>
              <a:rPr lang="fa-IR" altLang="en-US" dirty="0" smtClean="0"/>
              <a:t>مقاوم بودن قطعات </a:t>
            </a:r>
            <a:r>
              <a:rPr lang="fa-IR" altLang="en-US" dirty="0" err="1" smtClean="0"/>
              <a:t>براي</a:t>
            </a:r>
            <a:r>
              <a:rPr lang="fa-IR" altLang="en-US" dirty="0" smtClean="0"/>
              <a:t> </a:t>
            </a:r>
            <a:r>
              <a:rPr lang="fa-IR" altLang="en-US" dirty="0" err="1" smtClean="0"/>
              <a:t>ضدعفوني</a:t>
            </a:r>
            <a:r>
              <a:rPr lang="fa-IR" altLang="en-US" dirty="0" smtClean="0"/>
              <a:t> کردن و شستشو</a:t>
            </a:r>
          </a:p>
          <a:p>
            <a:pPr algn="r" eaLnBrk="1" hangingPunct="1"/>
            <a:r>
              <a:rPr lang="fa-IR" altLang="en-US" dirty="0" smtClean="0"/>
              <a:t>قیمت مناسب و ارائه خدمات و......</a:t>
            </a:r>
          </a:p>
        </p:txBody>
      </p:sp>
      <p:sp>
        <p:nvSpPr>
          <p:cNvPr id="252932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dr ravari</a:t>
            </a:r>
          </a:p>
        </p:txBody>
      </p:sp>
      <p:sp>
        <p:nvSpPr>
          <p:cNvPr id="252933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EF7A4-0645-4D7E-B559-5C75897B1B0C}" type="slidenum">
              <a:rPr lang="ar-SA" smtClean="0"/>
              <a:pPr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558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mtClean="0"/>
              <a:t>dr ravari</a:t>
            </a:r>
          </a:p>
        </p:txBody>
      </p:sp>
      <p:sp>
        <p:nvSpPr>
          <p:cNvPr id="1955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D2AAEF-EA23-40A2-9B96-68E8CD59340E}" type="slidenum">
              <a:rPr lang="ar-SA" altLang="en-US" smtClean="0"/>
              <a:pPr eaLnBrk="1" hangingPunct="1"/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32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232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85D8B-B778-4DD4-A6B8-314AEAF0A884}" type="slidenum">
              <a:rPr lang="ar-SA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39B76-6C17-438B-8320-0DB03BDA28A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01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601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CBF45-F3D7-4B27-A1B9-1C5D2A683FAC}" type="slidenum">
              <a:rPr lang="ar-SA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14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231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D51BE-112D-494B-A06E-A4A43ABE40C9}" type="slidenum">
              <a:rPr lang="ar-SA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2452" name="Footer Placeholder 3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r>
              <a:rPr lang="en-US" sz="1200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232453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1"/>
            <a:fld id="{403F4E83-57B5-4F0E-9FA5-A92A6FD72D04}" type="slidenum">
              <a:rPr lang="ar-SA" sz="1200">
                <a:solidFill>
                  <a:prstClr val="black"/>
                </a:solidFill>
              </a:rPr>
              <a:pPr algn="r" rtl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93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293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3C46-3CBC-4D12-9C33-FEADF04BD524}" type="slidenum">
              <a:rPr lang="ar-SA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314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dr ravari</a:t>
            </a:r>
          </a:p>
        </p:txBody>
      </p:sp>
      <p:sp>
        <p:nvSpPr>
          <p:cNvPr id="231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D51BE-112D-494B-A06E-A4A43ABE40C9}" type="slidenum">
              <a:rPr lang="ar-SA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2452" name="Footer Placeholder 3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r>
              <a:rPr lang="en-US" sz="1200"/>
              <a:t>dr ravari</a:t>
            </a:r>
          </a:p>
        </p:txBody>
      </p:sp>
      <p:sp>
        <p:nvSpPr>
          <p:cNvPr id="232453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1"/>
            <a:fld id="{403F4E83-57B5-4F0E-9FA5-A92A6FD72D04}" type="slidenum">
              <a:rPr lang="ar-SA" sz="1200"/>
              <a:pPr algn="r" rtl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gi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75011" y="4987925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a-I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5341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</a:p>
          <a:p>
            <a:pPr>
              <a:defRPr/>
            </a:pPr>
            <a:endParaRPr lang="fa-IR" dirty="0"/>
          </a:p>
        </p:txBody>
      </p:sp>
      <p:pic>
        <p:nvPicPr>
          <p:cNvPr id="14" name="Picture 13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80219" y="1524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35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4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0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08DB-6208-484E-87EC-5B24F8D746C5}" type="datetimeFigureOut">
              <a:rPr lang="en-US"/>
              <a:pPr>
                <a:defRPr/>
              </a:pPr>
              <a:t>8/12/2016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1E4-908D-4C83-BF6F-C3F6C50A04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5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a-I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3" name="Picture 2" descr="G:\Untitled-1%20copy.gif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9" y="332655"/>
            <a:ext cx="1758157" cy="1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6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6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9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1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8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2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59436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 dirty="0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72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7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4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80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508DB-6208-484E-87EC-5B24F8D746C5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8/12/2016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1E4-908D-4C83-BF6F-C3F6C50A0415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56200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BC3FD-6B29-47BB-AC58-404F7B30B56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571868" y="6357958"/>
            <a:ext cx="3105160" cy="285752"/>
          </a:xfrm>
          <a:prstGeom prst="rect">
            <a:avLst/>
          </a:prstGeom>
        </p:spPr>
        <p:txBody>
          <a:bodyPr/>
          <a:lstStyle/>
          <a:p>
            <a:pPr rtl="1">
              <a:defRPr/>
            </a:pPr>
            <a:r>
              <a:rPr lang="fa-IR" sz="1050" b="1" dirty="0" smtClean="0">
                <a:solidFill>
                  <a:prstClr val="black"/>
                </a:solidFill>
                <a:cs typeface="B Titr" pitchFamily="2" charset="-78"/>
              </a:rPr>
              <a:t>دکتر محمود راوری خرداد 1392</a:t>
            </a:r>
            <a:endParaRPr lang="en-CA" sz="1050" b="1" dirty="0">
              <a:solidFill>
                <a:prstClr val="black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1764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D1180-0530-4979-B5F0-4F8F39D7F9E7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571868" y="6357958"/>
            <a:ext cx="3105160" cy="285752"/>
          </a:xfrm>
          <a:prstGeom prst="rect">
            <a:avLst/>
          </a:prstGeom>
        </p:spPr>
        <p:txBody>
          <a:bodyPr/>
          <a:lstStyle/>
          <a:p>
            <a:pPr rtl="1">
              <a:defRPr/>
            </a:pPr>
            <a:r>
              <a:rPr lang="fa-IR" sz="1050" b="1" dirty="0" smtClean="0">
                <a:solidFill>
                  <a:prstClr val="black"/>
                </a:solidFill>
                <a:cs typeface="B Titr" pitchFamily="2" charset="-78"/>
              </a:rPr>
              <a:t>دکتر محمود راوری خرداد 1392</a:t>
            </a:r>
            <a:endParaRPr lang="en-CA" sz="1050" b="1" dirty="0">
              <a:solidFill>
                <a:prstClr val="black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2816551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 Ravari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6520-ED4B-46FC-8A0E-D43CE64E89BB}" type="slidenum">
              <a:rPr lang="ar-S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9053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20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95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22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52800" y="68580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26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19875"/>
            <a:ext cx="1920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2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977900" y="6629400"/>
            <a:ext cx="19192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84850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887412" y="662305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</a:p>
          <a:p>
            <a:pPr>
              <a:defRPr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008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12 اوت 16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6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14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11" Type="http://schemas.openxmlformats.org/officeDocument/2006/relationships/diagramQuickStyle" Target="../diagrams/quickStyle14.xml"/><Relationship Id="rId5" Type="http://schemas.openxmlformats.org/officeDocument/2006/relationships/diagramColors" Target="../diagrams/colors13.xml"/><Relationship Id="rId10" Type="http://schemas.openxmlformats.org/officeDocument/2006/relationships/diagramLayout" Target="../diagrams/layout14.xml"/><Relationship Id="rId4" Type="http://schemas.openxmlformats.org/officeDocument/2006/relationships/diagramQuickStyle" Target="../diagrams/quickStyle13.xml"/><Relationship Id="rId9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7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diagramDrawing" Target="../diagrams/drawing21.xml"/><Relationship Id="rId3" Type="http://schemas.openxmlformats.org/officeDocument/2006/relationships/diagramLayout" Target="../diagrams/layout20.xml"/><Relationship Id="rId7" Type="http://schemas.openxmlformats.org/officeDocument/2006/relationships/image" Target="../media/image18.png"/><Relationship Id="rId12" Type="http://schemas.openxmlformats.org/officeDocument/2006/relationships/diagramColors" Target="../diagrams/colors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openxmlformats.org/officeDocument/2006/relationships/diagramQuickStyle" Target="../diagrams/quickStyle21.xml"/><Relationship Id="rId5" Type="http://schemas.openxmlformats.org/officeDocument/2006/relationships/diagramColors" Target="../diagrams/colors20.xml"/><Relationship Id="rId10" Type="http://schemas.openxmlformats.org/officeDocument/2006/relationships/diagramLayout" Target="../diagrams/layout21.xml"/><Relationship Id="rId4" Type="http://schemas.openxmlformats.org/officeDocument/2006/relationships/diagramQuickStyle" Target="../diagrams/quickStyle20.xml"/><Relationship Id="rId9" Type="http://schemas.openxmlformats.org/officeDocument/2006/relationships/diagramData" Target="../diagrams/data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23.xml"/><Relationship Id="rId7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ression%201.mp4" TargetMode="Externa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25.xml"/><Relationship Id="rId7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%202.mp4" TargetMode="Externa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BREASTFEEDING\breastfeeding%20committee\MOSHAVEREH\&#1603;&#1575;&#1585;&#1711;&#1575;&#1607;%20&#1605;&#1588;&#1575;&#1608;&#1585;&#1607;\&#1583;&#1705;&#1578;&#1585;%20&#1585;&#1575;&#1608;&#1585;&#1740;\&#1576;&#1585;&#1582;&#1740;%20&#1605;&#1606;&#1575;&#1576;&#1593;%20&#1605;&#1608;&#1585;&#1583;%20&#1606;&#1740;&#1575;&#1586;\OTHERS%20MOVIES\hand%20expression3.mp4" TargetMode="Externa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27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12" Type="http://schemas.microsoft.com/office/2007/relationships/diagramDrawing" Target="../diagrams/drawing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0.xml"/><Relationship Id="rId11" Type="http://schemas.openxmlformats.org/officeDocument/2006/relationships/diagramColors" Target="../diagrams/colors31.xml"/><Relationship Id="rId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31.xml"/><Relationship Id="rId4" Type="http://schemas.openxmlformats.org/officeDocument/2006/relationships/diagramLayout" Target="../diagrams/layout30.xml"/><Relationship Id="rId9" Type="http://schemas.openxmlformats.org/officeDocument/2006/relationships/diagramLayout" Target="../diagrams/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50.jp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congre%20international\slides\other%20movies\Pump.mp4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10" Type="http://schemas.openxmlformats.org/officeDocument/2006/relationships/image" Target="../media/image56.jpg"/><Relationship Id="rId4" Type="http://schemas.openxmlformats.org/officeDocument/2006/relationships/diagramLayout" Target="../diagrams/layout36.xml"/><Relationship Id="rId9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37.xml"/><Relationship Id="rId9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38.xml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Relationship Id="rId9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congre%20international\slides\other%20movies\Breast%20Pump%20Instruction%20PJ's%20Comfort%20by%20Limerick.mp4" TargetMode="External"/><Relationship Id="rId3" Type="http://schemas.openxmlformats.org/officeDocument/2006/relationships/diagramLayout" Target="../diagrams/layout40.xml"/><Relationship Id="rId7" Type="http://schemas.openxmlformats.org/officeDocument/2006/relationships/image" Target="../media/image66.gif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4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4" Type="http://schemas.openxmlformats.org/officeDocument/2006/relationships/diagramData" Target="../diagrams/data41.xml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69.jpeg"/><Relationship Id="rId7" Type="http://schemas.openxmlformats.org/officeDocument/2006/relationships/diagramColors" Target="../diagrams/colors4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10" Type="http://schemas.openxmlformats.org/officeDocument/2006/relationships/image" Target="../media/image70.jpeg"/><Relationship Id="rId4" Type="http://schemas.openxmlformats.org/officeDocument/2006/relationships/diagramData" Target="../diagrams/data45.xml"/><Relationship Id="rId9" Type="http://schemas.openxmlformats.org/officeDocument/2006/relationships/hyperlink" Target="file:///D:\slides\Update%20slides\94%20congre%20international\slides\other%20movies\Maximizing%20Production%20-%20Newborn%20Nursery%20at%20LPCH%20-%20Stanford%20University%20School%20of%20Medicine.fl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0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419600"/>
            <a:ext cx="7772400" cy="1236712"/>
          </a:xfrm>
        </p:spPr>
        <p:txBody>
          <a:bodyPr/>
          <a:lstStyle/>
          <a:p>
            <a:r>
              <a:rPr lang="fa-IR" sz="4000" dirty="0" smtClean="0">
                <a:cs typeface="B Nazanin" panose="00000400000000000000" pitchFamily="2" charset="-78"/>
              </a:rPr>
              <a:t>دکتر محمود </a:t>
            </a:r>
            <a:r>
              <a:rPr lang="fa-IR" sz="4000" dirty="0" err="1" smtClean="0">
                <a:cs typeface="B Nazanin" panose="00000400000000000000" pitchFamily="2" charset="-78"/>
              </a:rPr>
              <a:t>راوری</a:t>
            </a:r>
            <a:endParaRPr lang="en-US" sz="4000" dirty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7723438"/>
              </p:ext>
            </p:extLst>
          </p:nvPr>
        </p:nvGraphicFramePr>
        <p:xfrm>
          <a:off x="683568" y="1844824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12520" y="3144564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b="1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دوشیدن شیرمادر</a:t>
            </a:r>
            <a:endParaRPr lang="en-US" sz="4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52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93525972"/>
              </p:ext>
            </p:extLst>
          </p:nvPr>
        </p:nvGraphicFramePr>
        <p:xfrm>
          <a:off x="838200" y="457200"/>
          <a:ext cx="7162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93875"/>
            <a:ext cx="73152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</a:t>
            </a:r>
            <a:r>
              <a:rPr lang="en-US" sz="3200" b="1" dirty="0" smtClean="0"/>
              <a:t>helps a mother to relax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encourage the </a:t>
            </a:r>
            <a:r>
              <a:rPr lang="en-US" sz="3200" b="1" dirty="0" smtClean="0"/>
              <a:t>milk flow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Stimulates </a:t>
            </a:r>
            <a:r>
              <a:rPr lang="en-US" sz="3200" b="1" dirty="0" smtClean="0"/>
              <a:t>Oxytocin release 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b="1" dirty="0" smtClean="0"/>
              <a:t>Prolactin is released </a:t>
            </a:r>
            <a:r>
              <a:rPr lang="en-US" sz="3200" dirty="0" smtClean="0"/>
              <a:t>(gentle nipple stimulation)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Increase milk collection and thus </a:t>
            </a:r>
            <a:r>
              <a:rPr lang="en-US" sz="3200" b="1" dirty="0" smtClean="0"/>
              <a:t>milk production</a:t>
            </a:r>
          </a:p>
        </p:txBody>
      </p:sp>
    </p:spTree>
    <p:extLst>
      <p:ext uri="{BB962C8B-B14F-4D97-AF65-F5344CB8AC3E}">
        <p14:creationId xmlns:p14="http://schemas.microsoft.com/office/powerpoint/2010/main" val="330758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467600" cy="4530725"/>
          </a:xfrm>
        </p:spPr>
        <p:txBody>
          <a:bodyPr>
            <a:normAutofit lnSpcReduction="10000"/>
          </a:bodyPr>
          <a:lstStyle/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It encourage a good </a:t>
            </a:r>
            <a:r>
              <a:rPr lang="en-US" sz="2800" b="1" dirty="0" smtClean="0"/>
              <a:t>blood flow </a:t>
            </a:r>
            <a:r>
              <a:rPr lang="en-US" sz="2800" dirty="0" smtClean="0"/>
              <a:t>to breast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Improves composition of human milk  by increasing </a:t>
            </a:r>
            <a:r>
              <a:rPr lang="en-US" sz="2800" b="1" dirty="0" smtClean="0"/>
              <a:t>gross energy and lipid</a:t>
            </a:r>
            <a:r>
              <a:rPr lang="en-US" sz="2800" dirty="0" smtClean="0"/>
              <a:t> content 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To </a:t>
            </a:r>
            <a:r>
              <a:rPr lang="en-US" sz="2800" b="1" dirty="0" smtClean="0"/>
              <a:t>recognize early signs of breast engorgement, or blocked ducts </a:t>
            </a:r>
            <a:r>
              <a:rPr lang="en-US" sz="2800" dirty="0" smtClean="0"/>
              <a:t>or lobes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Helps </a:t>
            </a:r>
            <a:r>
              <a:rPr lang="en-US" sz="2800" b="1" dirty="0" smtClean="0"/>
              <a:t>disperse engorged lobes </a:t>
            </a:r>
            <a:r>
              <a:rPr lang="en-US" sz="2800" dirty="0" smtClean="0"/>
              <a:t>and mastitis </a:t>
            </a:r>
            <a:endParaRPr lang="en-GB" sz="2800" dirty="0" smtClean="0"/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Adds external  pressure, </a:t>
            </a:r>
            <a:r>
              <a:rPr lang="en-US" sz="2800" b="1" dirty="0" smtClean="0"/>
              <a:t>facilitating milk flow </a:t>
            </a:r>
            <a:r>
              <a:rPr lang="en-US" sz="2800" dirty="0" smtClean="0"/>
              <a:t>to negative pressure area</a:t>
            </a:r>
            <a:endParaRPr lang="en-US" sz="1400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8963940"/>
              </p:ext>
            </p:extLst>
          </p:nvPr>
        </p:nvGraphicFramePr>
        <p:xfrm>
          <a:off x="1066800" y="381000"/>
          <a:ext cx="7239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47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2145897"/>
              </p:ext>
            </p:extLst>
          </p:nvPr>
        </p:nvGraphicFramePr>
        <p:xfrm>
          <a:off x="30480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8338" name="Picture 2" descr="C:\Users\Mahmoud\Desktop\Pictur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0"/>
            <a:ext cx="4267200" cy="298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24400" y="2286000"/>
            <a:ext cx="4066921" cy="30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89579067"/>
              </p:ext>
            </p:extLst>
          </p:nvPr>
        </p:nvGraphicFramePr>
        <p:xfrm>
          <a:off x="462426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5555672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stimulate oxytocin release</a:t>
            </a:r>
          </a:p>
        </p:txBody>
      </p:sp>
    </p:spTree>
    <p:extLst>
      <p:ext uri="{BB962C8B-B14F-4D97-AF65-F5344CB8AC3E}">
        <p14:creationId xmlns:p14="http://schemas.microsoft.com/office/powerpoint/2010/main" val="1994893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65483514"/>
              </p:ext>
            </p:extLst>
          </p:nvPr>
        </p:nvGraphicFramePr>
        <p:xfrm>
          <a:off x="533400" y="228600"/>
          <a:ext cx="80772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451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641475"/>
            <a:ext cx="8210550" cy="4530725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n-US" sz="2800" dirty="0" smtClean="0"/>
              <a:t>Because previous attempts have been unsuccessful usually have had inadequate instruction. Two good strategies help this:</a:t>
            </a:r>
          </a:p>
        </p:txBody>
      </p:sp>
      <p:pic>
        <p:nvPicPr>
          <p:cNvPr id="5122" name="Picture 2" descr="C:\Users\Dr Ravari\Downloads\th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 bwMode="auto">
          <a:xfrm>
            <a:off x="6172200" y="3429000"/>
            <a:ext cx="25527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65760" y="2971800"/>
            <a:ext cx="5958840" cy="2819400"/>
          </a:xfrm>
          <a:prstGeom prst="rect">
            <a:avLst/>
          </a:prstGeom>
        </p:spPr>
        <p:txBody>
          <a:bodyPr/>
          <a:lstStyle/>
          <a:p>
            <a:pPr lvl="1" algn="l" rtl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First, teach hand expression when success is most likely:</a:t>
            </a:r>
          </a:p>
          <a:p>
            <a:pPr lvl="2" algn="l" rtl="0">
              <a:buFont typeface="Arial" pitchFamily="34" charset="0"/>
              <a:buChar char="•"/>
            </a:pPr>
            <a:r>
              <a:rPr lang="en-US" sz="2000" b="1" dirty="0" smtClean="0"/>
              <a:t>When the breast is fuelled.</a:t>
            </a:r>
          </a:p>
          <a:p>
            <a:pPr lvl="2" algn="l" rtl="0">
              <a:buFont typeface="Arial" pitchFamily="34" charset="0"/>
              <a:buChar char="•"/>
            </a:pPr>
            <a:r>
              <a:rPr lang="en-US" sz="2000" b="1" dirty="0" smtClean="0"/>
              <a:t>When the infant is feeding on the contra lateral breast.</a:t>
            </a:r>
          </a:p>
          <a:p>
            <a:pPr lvl="1" algn="l" rtl="0">
              <a:buFont typeface="Arial" pitchFamily="34" charset="0"/>
              <a:buChar char="•"/>
            </a:pPr>
            <a:r>
              <a:rPr lang="en-US" sz="2400" dirty="0" smtClean="0"/>
              <a:t>Otherwise, </a:t>
            </a:r>
            <a:r>
              <a:rPr lang="en-US" sz="2400" b="1" u="sng" dirty="0" smtClean="0"/>
              <a:t>Encourage the milk to flow </a:t>
            </a:r>
          </a:p>
        </p:txBody>
      </p:sp>
    </p:spTree>
    <p:extLst>
      <p:ext uri="{BB962C8B-B14F-4D97-AF65-F5344CB8AC3E}">
        <p14:creationId xmlns:p14="http://schemas.microsoft.com/office/powerpoint/2010/main" val="2284052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28600" y="1828800"/>
            <a:ext cx="8686800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rtl="0"/>
            <a:r>
              <a:rPr lang="fa-IR" sz="2800" b="1" u="sng" dirty="0" smtClean="0"/>
              <a:t>K</a:t>
            </a:r>
            <a:r>
              <a:rPr lang="en-US" sz="2800" b="1" u="sng" dirty="0" err="1" smtClean="0"/>
              <a:t>eep</a:t>
            </a:r>
            <a:r>
              <a:rPr lang="en-US" sz="2800" b="1" u="sng" dirty="0" smtClean="0"/>
              <a:t> him skin to skin </a:t>
            </a:r>
            <a:r>
              <a:rPr lang="en-US" sz="2800" dirty="0" smtClean="0"/>
              <a:t>to stimulate his feeding reflexes and begin expressing </a:t>
            </a:r>
            <a:r>
              <a:rPr lang="en-US" sz="2800" dirty="0" err="1" smtClean="0"/>
              <a:t>colostrum</a:t>
            </a:r>
            <a:r>
              <a:rPr lang="en-US" sz="2800" dirty="0" smtClean="0"/>
              <a:t>. </a:t>
            </a:r>
          </a:p>
          <a:p>
            <a:pPr algn="l" rtl="0"/>
            <a:r>
              <a:rPr lang="en-US" sz="2800" b="1" u="sng" dirty="0" smtClean="0"/>
              <a:t>Don’t use your pump</a:t>
            </a:r>
            <a:r>
              <a:rPr lang="en-US" sz="2800" u="sng" dirty="0" smtClean="0"/>
              <a:t> </a:t>
            </a:r>
            <a:r>
              <a:rPr lang="en-US" sz="2800" dirty="0" smtClean="0"/>
              <a:t>quite yet, though; </a:t>
            </a:r>
            <a:r>
              <a:rPr lang="en-US" sz="2800" b="1" u="sng" dirty="0" smtClean="0"/>
              <a:t>Hand expression </a:t>
            </a:r>
            <a:r>
              <a:rPr lang="en-US" sz="2800" dirty="0" smtClean="0"/>
              <a:t>usually </a:t>
            </a:r>
            <a:r>
              <a:rPr lang="en-US" sz="2800" b="1" dirty="0" smtClean="0"/>
              <a:t>gets more out than a pump in the beginning</a:t>
            </a:r>
            <a:r>
              <a:rPr lang="en-US" sz="2800" dirty="0" smtClean="0"/>
              <a:t>.</a:t>
            </a:r>
            <a:r>
              <a:rPr lang="fa-IR" sz="2800" dirty="0" smtClean="0"/>
              <a:t> </a:t>
            </a:r>
            <a:r>
              <a:rPr lang="en-US" sz="2800" dirty="0" smtClean="0"/>
              <a:t>It also works well if your breasts become uncomfortably full as the milk comes in because </a:t>
            </a:r>
            <a:r>
              <a:rPr lang="en-US" sz="2800" u="sng" dirty="0" smtClean="0"/>
              <a:t>pumping can draw more fluid into your areolas</a:t>
            </a:r>
            <a:r>
              <a:rPr lang="en-US" sz="2800" dirty="0" smtClean="0"/>
              <a:t>, which causes swelling and makes </a:t>
            </a:r>
            <a:r>
              <a:rPr lang="en-US" sz="2800" b="1" dirty="0" smtClean="0">
                <a:solidFill>
                  <a:srgbClr val="FF0000"/>
                </a:solidFill>
              </a:rPr>
              <a:t>latching difficult </a:t>
            </a:r>
            <a:r>
              <a:rPr lang="en-US" sz="2800" dirty="0" smtClean="0"/>
              <a:t>for your baby.</a:t>
            </a:r>
          </a:p>
          <a:p>
            <a:pPr algn="l" rtl="0"/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34911923"/>
              </p:ext>
            </p:extLst>
          </p:nvPr>
        </p:nvGraphicFramePr>
        <p:xfrm>
          <a:off x="457200" y="381000"/>
          <a:ext cx="80772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11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10400" y="3733800"/>
            <a:ext cx="156617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/>
          <a:stretch/>
        </p:blipFill>
        <p:spPr bwMode="auto">
          <a:xfrm>
            <a:off x="7010400" y="2260430"/>
            <a:ext cx="1588615" cy="1427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70038"/>
            <a:ext cx="6858000" cy="4830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 rtl="0"/>
            <a:r>
              <a:rPr lang="en-US" sz="2800" dirty="0"/>
              <a:t>Always </a:t>
            </a:r>
            <a:r>
              <a:rPr lang="en-US" sz="2800" b="1" u="sng" dirty="0"/>
              <a:t>wash hands </a:t>
            </a:r>
            <a:r>
              <a:rPr lang="en-US" sz="2800" dirty="0"/>
              <a:t>with soap and water before expressing milk</a:t>
            </a:r>
            <a:r>
              <a:rPr lang="en-US" sz="2800" dirty="0" smtClean="0"/>
              <a:t>.</a:t>
            </a:r>
          </a:p>
          <a:p>
            <a:pPr marL="342900" indent="-342900" algn="l" rtl="0"/>
            <a:r>
              <a:rPr lang="en-US" sz="2800" dirty="0"/>
              <a:t>Milk can be expressed into any type of container ,such as: a bottle, cup, glass, jar, or bowl. It helps if the container has </a:t>
            </a:r>
            <a:r>
              <a:rPr lang="en-US" sz="2800" b="1" u="sng" dirty="0"/>
              <a:t>a wide opening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 algn="l" rtl="0"/>
            <a:r>
              <a:rPr lang="en-US" sz="2800" b="1" u="sng" dirty="0">
                <a:hlinkClick r:id="" action="ppaction://customshow?id=5&amp;return=true"/>
              </a:rPr>
              <a:t>Breast </a:t>
            </a:r>
            <a:r>
              <a:rPr lang="en-US" sz="2800" b="1" u="sng" dirty="0" smtClean="0">
                <a:hlinkClick r:id="" action="ppaction://customshow?id=5&amp;return=true"/>
              </a:rPr>
              <a:t>massage</a:t>
            </a:r>
            <a:endParaRPr lang="en-US" sz="2800" b="1" u="sng" dirty="0"/>
          </a:p>
          <a:p>
            <a:pPr marL="342900" indent="-342900" algn="l" rtl="0"/>
            <a:r>
              <a:rPr lang="en-US" sz="2800" b="1" u="sng" dirty="0"/>
              <a:t>Eliciting </a:t>
            </a:r>
            <a:r>
              <a:rPr lang="en-US" sz="2800" b="1" u="sng" dirty="0">
                <a:hlinkClick r:id="" action="ppaction://customshow?id=6&amp;return=true"/>
              </a:rPr>
              <a:t>milk ejection reflex</a:t>
            </a:r>
            <a:r>
              <a:rPr lang="en-US" sz="2800" b="1" dirty="0">
                <a:hlinkClick r:id="" action="ppaction://customshow?id=6&amp;return=true"/>
              </a:rPr>
              <a:t> </a:t>
            </a:r>
            <a:r>
              <a:rPr lang="en-US" sz="2800" dirty="0"/>
              <a:t>(milk release) </a:t>
            </a:r>
            <a:endParaRPr lang="en-US" sz="2800" dirty="0" smtClean="0"/>
          </a:p>
          <a:p>
            <a:pPr marL="342900" indent="-342900" algn="l" rtl="0"/>
            <a:r>
              <a:rPr lang="en-US" sz="2800" b="1" dirty="0">
                <a:hlinkClick r:id="" action="ppaction://customshow?id=7&amp;return=true"/>
              </a:rPr>
              <a:t>Expressing </a:t>
            </a:r>
            <a:r>
              <a:rPr lang="en-US" sz="2800" b="1" dirty="0" smtClean="0">
                <a:hlinkClick r:id="" action="ppaction://customshow?id=7&amp;return=true"/>
              </a:rPr>
              <a:t>colostrum.</a:t>
            </a:r>
            <a:endParaRPr lang="en-US" sz="2800" b="1" dirty="0" smtClean="0"/>
          </a:p>
          <a:p>
            <a:pPr marL="342900" indent="-342900" algn="l" rtl="0"/>
            <a:endParaRPr lang="en-US" sz="28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337060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10400" y="5135219"/>
            <a:ext cx="1599545" cy="141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0400" y="1371600"/>
            <a:ext cx="1566427" cy="83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2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46572349"/>
              </p:ext>
            </p:extLst>
          </p:nvPr>
        </p:nvGraphicFramePr>
        <p:xfrm>
          <a:off x="838200" y="152400"/>
          <a:ext cx="71628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1"/>
            <a:ext cx="8001000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</a:t>
            </a:r>
            <a:r>
              <a:rPr lang="en-US" sz="3200" b="1" dirty="0" smtClean="0"/>
              <a:t>helps a mother to relax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/>
              <a:t>It encourage the </a:t>
            </a:r>
            <a:r>
              <a:rPr lang="en-US" sz="3200" b="1" dirty="0" smtClean="0"/>
              <a:t>milk flow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Stimulates </a:t>
            </a:r>
            <a:r>
              <a:rPr lang="en-US" sz="3200" b="1" dirty="0" smtClean="0">
                <a:solidFill>
                  <a:srgbClr val="FF0000"/>
                </a:solidFill>
              </a:rPr>
              <a:t>Oxytocin release </a:t>
            </a:r>
          </a:p>
          <a:p>
            <a:pPr marL="533400" indent="-533400" algn="l" rtl="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3200" b="1" dirty="0" smtClean="0"/>
              <a:t>Prolactin is released </a:t>
            </a:r>
            <a:r>
              <a:rPr lang="en-US" sz="3200" dirty="0" smtClean="0"/>
              <a:t>(gentle nipple stimulation)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21335" r="32024" b="28537"/>
          <a:stretch/>
        </p:blipFill>
        <p:spPr bwMode="auto">
          <a:xfrm>
            <a:off x="5334000" y="3733800"/>
            <a:ext cx="2814145" cy="2257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0545" y="4191000"/>
            <a:ext cx="4882055" cy="20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3400" indent="-533400" algn="l" rtl="0" eaLnBrk="1" hangingPunct="1">
              <a:lnSpc>
                <a:spcPct val="90000"/>
              </a:lnSpc>
              <a:buFont typeface="+mj-lt"/>
              <a:buAutoNum type="arabicPeriod" startAt="5"/>
            </a:pPr>
            <a:r>
              <a:rPr lang="en-US" sz="3200" dirty="0" smtClean="0"/>
              <a:t>Increase milk collection and thus </a:t>
            </a:r>
            <a:r>
              <a:rPr lang="en-US" sz="3200" b="1" dirty="0" smtClean="0"/>
              <a:t>milk production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84" y="3657599"/>
            <a:ext cx="3488630" cy="26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23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8800"/>
            <a:ext cx="7467600" cy="4530725"/>
          </a:xfrm>
        </p:spPr>
        <p:txBody>
          <a:bodyPr>
            <a:normAutofit lnSpcReduction="10000"/>
          </a:bodyPr>
          <a:lstStyle/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It encourage a good </a:t>
            </a:r>
            <a:r>
              <a:rPr lang="en-US" sz="2800" b="1" dirty="0" smtClean="0"/>
              <a:t>blood flow </a:t>
            </a:r>
            <a:r>
              <a:rPr lang="en-US" sz="2800" dirty="0" smtClean="0"/>
              <a:t>to breast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Improves composition of human milk  by increasing </a:t>
            </a:r>
            <a:r>
              <a:rPr lang="en-US" sz="2800" b="1" dirty="0" smtClean="0"/>
              <a:t>gross energy and lipid</a:t>
            </a:r>
            <a:r>
              <a:rPr lang="en-US" sz="2800" dirty="0" smtClean="0"/>
              <a:t> content 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To </a:t>
            </a:r>
            <a:r>
              <a:rPr lang="en-US" sz="2800" b="1" dirty="0" smtClean="0"/>
              <a:t>recognize early signs of breast engorgement, or blocked ducts </a:t>
            </a:r>
            <a:r>
              <a:rPr lang="en-US" sz="2800" dirty="0" smtClean="0"/>
              <a:t>or lobes</a:t>
            </a:r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Helps </a:t>
            </a:r>
            <a:r>
              <a:rPr lang="en-US" sz="2800" b="1" dirty="0" smtClean="0"/>
              <a:t>disperse engorged lobes </a:t>
            </a:r>
            <a:r>
              <a:rPr lang="en-US" sz="2800" dirty="0" smtClean="0"/>
              <a:t>and mastitis </a:t>
            </a:r>
            <a:endParaRPr lang="en-GB" sz="2800" dirty="0" smtClean="0"/>
          </a:p>
          <a:p>
            <a:pPr marL="577850" indent="-577850" algn="l" rtl="0" eaLnBrk="1" hangingPunct="1">
              <a:lnSpc>
                <a:spcPct val="90000"/>
              </a:lnSpc>
              <a:buFont typeface="+mj-lt"/>
              <a:buAutoNum type="arabicPeriod" startAt="6"/>
            </a:pPr>
            <a:r>
              <a:rPr lang="en-US" sz="2800" dirty="0" smtClean="0"/>
              <a:t>Adds external  pressure, </a:t>
            </a:r>
            <a:r>
              <a:rPr lang="en-US" sz="2800" b="1" dirty="0" smtClean="0"/>
              <a:t>facilitating milk flow </a:t>
            </a:r>
            <a:r>
              <a:rPr lang="en-US" sz="2800" dirty="0" smtClean="0"/>
              <a:t>to negative pressure area</a:t>
            </a:r>
            <a:endParaRPr lang="en-US" sz="1400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6852361"/>
              </p:ext>
            </p:extLst>
          </p:nvPr>
        </p:nvGraphicFramePr>
        <p:xfrm>
          <a:off x="1066800" y="381000"/>
          <a:ext cx="7239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286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27253570"/>
              </p:ext>
            </p:extLst>
          </p:nvPr>
        </p:nvGraphicFramePr>
        <p:xfrm>
          <a:off x="30480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8338" name="Picture 2" descr="C:\Users\Mahmoud\Desktop\Pictur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0"/>
            <a:ext cx="4267200" cy="298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24400" y="2286000"/>
            <a:ext cx="4066921" cy="30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38021923"/>
              </p:ext>
            </p:extLst>
          </p:nvPr>
        </p:nvGraphicFramePr>
        <p:xfrm>
          <a:off x="4624260" y="838200"/>
          <a:ext cx="4267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 2"/>
          <p:cNvSpPr/>
          <p:nvPr/>
        </p:nvSpPr>
        <p:spPr>
          <a:xfrm>
            <a:off x="1600200" y="5555672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stimulate oxytocin release</a:t>
            </a:r>
          </a:p>
        </p:txBody>
      </p:sp>
    </p:spTree>
    <p:extLst>
      <p:ext uri="{BB962C8B-B14F-4D97-AF65-F5344CB8AC3E}">
        <p14:creationId xmlns:p14="http://schemas.microsoft.com/office/powerpoint/2010/main" val="2355064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2150607"/>
              </p:ext>
            </p:extLst>
          </p:nvPr>
        </p:nvGraphicFramePr>
        <p:xfrm>
          <a:off x="533400" y="457200"/>
          <a:ext cx="80772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3" name="Text Placeholder 11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7696200" cy="3276600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ü"/>
              <a:defRPr/>
            </a:pPr>
            <a:r>
              <a:rPr lang="en-US" sz="3200" dirty="0" smtClean="0"/>
              <a:t>The mother may be able to express into a </a:t>
            </a:r>
            <a:r>
              <a:rPr lang="en-US" sz="3200" b="1" u="sng" dirty="0" smtClean="0">
                <a:hlinkClick r:id="" action="ppaction://customshow?id=12&amp;return=true"/>
              </a:rPr>
              <a:t>spoon</a:t>
            </a:r>
            <a:r>
              <a:rPr lang="en-US" sz="3200" dirty="0" smtClean="0"/>
              <a:t>, </a:t>
            </a:r>
            <a:r>
              <a:rPr lang="en-US" sz="3200" u="sng" dirty="0" smtClean="0"/>
              <a:t>small cup</a:t>
            </a:r>
            <a:r>
              <a:rPr lang="en-US" sz="3200" dirty="0" smtClean="0"/>
              <a:t> or </a:t>
            </a:r>
            <a:r>
              <a:rPr lang="en-US" sz="3200" dirty="0" smtClean="0">
                <a:solidFill>
                  <a:srgbClr val="FF0000"/>
                </a:solidFill>
              </a:rPr>
              <a:t>directly into the </a:t>
            </a:r>
            <a:r>
              <a:rPr lang="en-US" sz="3200" u="sng" dirty="0" smtClean="0">
                <a:solidFill>
                  <a:srgbClr val="FF0000"/>
                </a:solidFill>
              </a:rPr>
              <a:t>baby’s mouth </a:t>
            </a:r>
            <a:r>
              <a:rPr lang="en-US" sz="3200" dirty="0" smtClean="0"/>
              <a:t>or a </a:t>
            </a:r>
            <a:r>
              <a:rPr lang="en-US" sz="3200" b="1" u="sng" dirty="0" smtClean="0">
                <a:hlinkClick r:id="" action="ppaction://customshow?id=13&amp;return=true"/>
              </a:rPr>
              <a:t>syringe</a:t>
            </a:r>
            <a:r>
              <a:rPr lang="en-US" sz="3200" dirty="0" smtClean="0">
                <a:hlinkClick r:id="" action="ppaction://customshow?id=13&amp;return=true"/>
              </a:rPr>
              <a:t> </a:t>
            </a:r>
            <a:r>
              <a:rPr lang="fa-IR" sz="3200" dirty="0" smtClean="0"/>
              <a:t>)</a:t>
            </a:r>
            <a:r>
              <a:rPr lang="en-US" sz="3200" dirty="0" smtClean="0"/>
              <a:t>1 ml, 2ml or 5ml) directly from the nipple as the mother expresses it.</a:t>
            </a:r>
          </a:p>
        </p:txBody>
      </p:sp>
    </p:spTree>
    <p:extLst>
      <p:ext uri="{BB962C8B-B14F-4D97-AF65-F5344CB8AC3E}">
        <p14:creationId xmlns:p14="http://schemas.microsoft.com/office/powerpoint/2010/main" val="1108944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09600" y="1524000"/>
            <a:ext cx="8001056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increase the milk supply</a:t>
            </a:r>
            <a:r>
              <a:rPr lang="en-US" sz="2400" dirty="0" smtClean="0"/>
              <a:t>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stimulate </a:t>
            </a:r>
            <a:r>
              <a:rPr lang="en-US" sz="2400" b="1" dirty="0" err="1" smtClean="0"/>
              <a:t>Lactogenesis</a:t>
            </a:r>
            <a:r>
              <a:rPr lang="en-US" sz="2400" b="1" dirty="0" smtClean="0"/>
              <a:t> II </a:t>
            </a:r>
            <a:r>
              <a:rPr lang="en-US" sz="2400" dirty="0" smtClean="0"/>
              <a:t>(around day 2 to 5 post partum)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b="1" dirty="0" smtClean="0"/>
              <a:t>breastfeeding initiation is delayed </a:t>
            </a:r>
            <a:r>
              <a:rPr lang="en-US" sz="2400" dirty="0" smtClean="0"/>
              <a:t>due to separation of baby and mother.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supply milk if her baby </a:t>
            </a:r>
            <a:r>
              <a:rPr lang="en-US" sz="2400" b="1" dirty="0" smtClean="0"/>
              <a:t>is premature or ill </a:t>
            </a:r>
            <a:r>
              <a:rPr lang="en-US" sz="2400" dirty="0" smtClean="0"/>
              <a:t>or hospitalized and cannot breastfeed directly.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prevent or relieve breast </a:t>
            </a:r>
            <a:r>
              <a:rPr lang="en-US" sz="2400" b="1" dirty="0" smtClean="0"/>
              <a:t>engorgement</a:t>
            </a:r>
            <a:r>
              <a:rPr lang="en-US" sz="2400" dirty="0" smtClean="0"/>
              <a:t>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have milk available if she </a:t>
            </a:r>
            <a:r>
              <a:rPr lang="en-US" sz="2400" b="1" dirty="0" smtClean="0"/>
              <a:t>leaves the baby </a:t>
            </a:r>
            <a:r>
              <a:rPr lang="en-US" sz="2400" dirty="0" smtClean="0"/>
              <a:t>with another caregiver.</a:t>
            </a:r>
          </a:p>
          <a:p>
            <a:pPr marL="457200" indent="-457200" algn="l" rtl="0">
              <a:buSzPct val="100000"/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b="1" dirty="0" smtClean="0"/>
              <a:t>maintain or </a:t>
            </a:r>
            <a:r>
              <a:rPr lang="en-US" sz="2400" b="1" dirty="0"/>
              <a:t>increase the </a:t>
            </a:r>
            <a:r>
              <a:rPr lang="en-US" sz="2400" b="1" dirty="0" smtClean="0"/>
              <a:t>milk production  </a:t>
            </a:r>
            <a:r>
              <a:rPr lang="en-US" sz="2400" dirty="0" smtClean="0"/>
              <a:t>when ..</a:t>
            </a:r>
            <a:r>
              <a:rPr lang="en-US" sz="2400" dirty="0" err="1" smtClean="0"/>
              <a:t>tavel,work,hospialization</a:t>
            </a:r>
            <a:r>
              <a:rPr lang="en-US" sz="2400" dirty="0" smtClean="0"/>
              <a:t>, medication,..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0291182"/>
              </p:ext>
            </p:extLst>
          </p:nvPr>
        </p:nvGraphicFramePr>
        <p:xfrm>
          <a:off x="609600" y="228600"/>
          <a:ext cx="8064896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51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12"/>
          <p:cNvSpPr>
            <a:spLocks noChangeArrowheads="1"/>
          </p:cNvSpPr>
          <p:nvPr/>
        </p:nvSpPr>
        <p:spPr bwMode="auto">
          <a:xfrm>
            <a:off x="304800" y="1447800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sz="1600" b="1" dirty="0" smtClean="0"/>
              <a:t>-</a:t>
            </a:r>
            <a:endParaRPr lang="en-US" sz="1600" b="1" dirty="0"/>
          </a:p>
        </p:txBody>
      </p:sp>
      <p:pic>
        <p:nvPicPr>
          <p:cNvPr id="7" name="Picture 2" descr="C:\slides\Update slides\new pic\my pic and video\20120815_103749.jpg"/>
          <p:cNvPicPr>
            <a:picLocks noChangeAspect="1" noChangeArrowheads="1"/>
          </p:cNvPicPr>
          <p:nvPr/>
        </p:nvPicPr>
        <p:blipFill>
          <a:blip r:embed="rId3" cstate="print"/>
          <a:srcRect l="5316" t="11350" r="11918" b="17380"/>
          <a:stretch>
            <a:fillRect/>
          </a:stretch>
        </p:blipFill>
        <p:spPr bwMode="auto">
          <a:xfrm>
            <a:off x="3276600" y="518160"/>
            <a:ext cx="5638800" cy="572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762000"/>
            <a:ext cx="3262313" cy="5722938"/>
          </a:xfrm>
        </p:spPr>
        <p:txBody>
          <a:bodyPr/>
          <a:lstStyle/>
          <a:p>
            <a:pPr algn="l" rtl="0"/>
            <a:r>
              <a:rPr lang="en-US" sz="2000" b="1" dirty="0"/>
              <a:t>After 10 - 20 compressions, switch to the other breast. . . then back to the    first . . . . then back to the second again, etc. </a:t>
            </a:r>
            <a:r>
              <a:rPr lang="en-US" sz="2000" b="1" dirty="0">
                <a:solidFill>
                  <a:srgbClr val="FF0000"/>
                </a:solidFill>
              </a:rPr>
              <a:t>Do this despite the presence or </a:t>
            </a:r>
            <a:r>
              <a:rPr lang="en-US" sz="2000" b="1" dirty="0" err="1">
                <a:solidFill>
                  <a:srgbClr val="FF0000"/>
                </a:solidFill>
              </a:rPr>
              <a:t>abscence</a:t>
            </a:r>
            <a:r>
              <a:rPr lang="en-US" sz="2000" b="1" dirty="0">
                <a:solidFill>
                  <a:srgbClr val="FF0000"/>
                </a:solidFill>
              </a:rPr>
              <a:t> of colostrum</a:t>
            </a:r>
            <a:r>
              <a:rPr lang="en-US" sz="2000" b="1" dirty="0"/>
              <a:t>. </a:t>
            </a:r>
          </a:p>
          <a:p>
            <a:pPr algn="l" rtl="0"/>
            <a:r>
              <a:rPr lang="en-US" sz="2000" b="1" dirty="0"/>
              <a:t>- Remember the newborn baby’s stomach is very small and small amounts every 1-2 hours if what the baby needs </a:t>
            </a:r>
          </a:p>
          <a:p>
            <a:pPr algn="l" rtl="0"/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92504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spoon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8852" r="27003" b="16066"/>
          <a:stretch/>
        </p:blipFill>
        <p:spPr bwMode="auto">
          <a:xfrm>
            <a:off x="744696" y="1219200"/>
            <a:ext cx="367490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t="15625" r="32080" b="18542"/>
          <a:stretch/>
        </p:blipFill>
        <p:spPr bwMode="auto">
          <a:xfrm>
            <a:off x="4419600" y="1219200"/>
            <a:ext cx="4101297" cy="330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slides\2007-2008 update slides\new pic\expressedmilk1.png"/>
          <p:cNvPicPr>
            <a:picLocks noChangeAspect="1" noChangeArrowheads="1"/>
          </p:cNvPicPr>
          <p:nvPr/>
        </p:nvPicPr>
        <p:blipFill rotWithShape="1">
          <a:blip r:embed="rId4" cstate="print"/>
          <a:srcRect r="13634"/>
          <a:stretch/>
        </p:blipFill>
        <p:spPr bwMode="auto">
          <a:xfrm>
            <a:off x="627256" y="1212148"/>
            <a:ext cx="3792344" cy="331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5150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754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 rtl="0">
              <a:buFont typeface="+mj-lt"/>
              <a:buAutoNum type="arabicPeriod"/>
            </a:pPr>
            <a:r>
              <a:rPr lang="en-US" sz="2800" dirty="0" smtClean="0"/>
              <a:t>Cup </a:t>
            </a:r>
            <a:r>
              <a:rPr lang="en-US" sz="2800" dirty="0"/>
              <a:t>the breast with the thumb and forefingers directly opposite each other without touching the nipple or areola</a:t>
            </a:r>
            <a:r>
              <a:rPr lang="en-US" sz="2800" dirty="0" smtClean="0"/>
              <a:t>.</a:t>
            </a:r>
            <a:endParaRPr lang="fa-IR" sz="2800" dirty="0" smtClean="0"/>
          </a:p>
          <a:p>
            <a:pPr marL="457200" indent="-457200" algn="l" rtl="0"/>
            <a:r>
              <a:rPr lang="en-US" sz="2400" b="1" dirty="0" smtClean="0">
                <a:hlinkClick r:id="" action="ppaction://customshow?id=4&amp;return=true"/>
              </a:rPr>
              <a:t>PUSH </a:t>
            </a:r>
            <a:r>
              <a:rPr lang="en-US" sz="2400" dirty="0">
                <a:hlinkClick r:id="" action="ppaction://customshow?id=4&amp;return=true"/>
              </a:rPr>
              <a:t>straight into the chest wall</a:t>
            </a:r>
            <a:br>
              <a:rPr lang="en-US" sz="2400" dirty="0">
                <a:hlinkClick r:id="" action="ppaction://customshow?id=4&amp;return=true"/>
              </a:rPr>
            </a:br>
            <a:r>
              <a:rPr lang="en-US" sz="2400" b="1" dirty="0">
                <a:hlinkClick r:id="" action="ppaction://customshow?id=4&amp;return=true"/>
              </a:rPr>
              <a:t>ROLL </a:t>
            </a:r>
            <a:r>
              <a:rPr lang="en-US" sz="2400" dirty="0">
                <a:hlinkClick r:id="" action="ppaction://customshow?id=4&amp;return=true"/>
              </a:rPr>
              <a:t>thumb and fingers </a:t>
            </a:r>
            <a:r>
              <a:rPr lang="en-US" sz="2400" dirty="0" smtClean="0">
                <a:hlinkClick r:id="" action="ppaction://customshow?id=4&amp;return=true"/>
              </a:rPr>
              <a:t>forward in a rhythmical movement </a:t>
            </a:r>
            <a:r>
              <a:rPr lang="en-US" sz="2400" b="1" dirty="0" smtClean="0">
                <a:hlinkClick r:id="" action="ppaction://customshow?id=4&amp;return=true"/>
              </a:rPr>
              <a:t>to massage </a:t>
            </a:r>
            <a:r>
              <a:rPr lang="en-US" sz="2400" dirty="0" smtClean="0">
                <a:hlinkClick r:id="" action="ppaction://customshow?id=4&amp;return=true"/>
              </a:rPr>
              <a:t>the breast</a:t>
            </a:r>
            <a:r>
              <a:rPr lang="en-US" sz="2400" dirty="0" smtClean="0"/>
              <a:t>.</a:t>
            </a:r>
            <a:endParaRPr lang="fa-IR" sz="2400" dirty="0" smtClean="0"/>
          </a:p>
          <a:p>
            <a:pPr marL="457200" indent="-457200" algn="l" rtl="0"/>
            <a:r>
              <a:rPr lang="en-US" sz="2400" b="1" dirty="0" smtClean="0"/>
              <a:t>REPEAT</a:t>
            </a:r>
            <a:r>
              <a:rPr lang="en-US" sz="2400" dirty="0" smtClean="0"/>
              <a:t> this action.</a:t>
            </a:r>
            <a:endParaRPr lang="fa-IR" sz="2400" dirty="0" smtClean="0"/>
          </a:p>
          <a:p>
            <a:pPr marL="457200" indent="-457200" algn="l" rtl="0"/>
            <a:r>
              <a:rPr lang="en-US" sz="2400" b="1" dirty="0" smtClean="0">
                <a:hlinkClick r:id="" action="ppaction://customshow?id=2&amp;return=true"/>
              </a:rPr>
              <a:t>ROTATING</a:t>
            </a:r>
            <a:r>
              <a:rPr lang="en-US" sz="2400" dirty="0" smtClean="0">
                <a:hlinkClick r:id="" action="ppaction://customshow?id=2&amp;return=true"/>
              </a:rPr>
              <a:t> around the breast.</a:t>
            </a:r>
            <a:endParaRPr lang="en-US" sz="2400" dirty="0" smtClean="0"/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 smtClean="0">
                <a:solidFill>
                  <a:srgbClr val="FF0000"/>
                </a:solidFill>
              </a:rPr>
              <a:t>Squeezing</a:t>
            </a:r>
            <a:r>
              <a:rPr lang="en-US" sz="2000" dirty="0" smtClean="0"/>
              <a:t> the breast</a:t>
            </a:r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>
                <a:solidFill>
                  <a:srgbClr val="FF0000"/>
                </a:solidFill>
              </a:rPr>
              <a:t>Pulling out </a:t>
            </a:r>
            <a:r>
              <a:rPr lang="en-US" sz="2000" dirty="0"/>
              <a:t>the </a:t>
            </a:r>
            <a:r>
              <a:rPr lang="en-US" sz="2000" dirty="0" smtClean="0"/>
              <a:t>nipple and </a:t>
            </a:r>
            <a:r>
              <a:rPr lang="en-US" sz="2000" dirty="0"/>
              <a:t>breast</a:t>
            </a:r>
          </a:p>
          <a:p>
            <a:pPr marL="598488" lvl="1" indent="-342900" algn="l" rtl="0"/>
            <a:r>
              <a:rPr lang="en-US" sz="2000" dirty="0"/>
              <a:t>Avoid </a:t>
            </a:r>
            <a:r>
              <a:rPr lang="en-US" sz="2000" dirty="0">
                <a:solidFill>
                  <a:srgbClr val="FF0000"/>
                </a:solidFill>
              </a:rPr>
              <a:t>Sliding </a:t>
            </a:r>
            <a:r>
              <a:rPr lang="en-US" sz="2000" dirty="0"/>
              <a:t>on the </a:t>
            </a:r>
            <a:r>
              <a:rPr lang="en-US" sz="2000" dirty="0" smtClean="0"/>
              <a:t>breast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5837289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slides\Update slides\new pic\my pic and position\my pic and movies\jadid 2\۲۰۱۵۱۰۰۴_۱۵۵۲۰۵.jpg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52" y="3962400"/>
            <a:ext cx="2440248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2" name="Rectangle 17"/>
          <p:cNvSpPr>
            <a:spLocks noChangeArrowheads="1"/>
          </p:cNvSpPr>
          <p:nvPr/>
        </p:nvSpPr>
        <p:spPr bwMode="auto">
          <a:xfrm>
            <a:off x="1066800" y="586740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en-US" b="1">
                <a:solidFill>
                  <a:schemeClr val="bg1"/>
                </a:solidFill>
              </a:rPr>
              <a:t>Position</a:t>
            </a:r>
          </a:p>
        </p:txBody>
      </p:sp>
      <p:pic>
        <p:nvPicPr>
          <p:cNvPr id="56341" name="Picture 21" descr="C:\Users\Admin\Documents\posi.bmp"/>
          <p:cNvPicPr>
            <a:picLocks noChangeAspect="1" noChangeArrowheads="1"/>
          </p:cNvPicPr>
          <p:nvPr/>
        </p:nvPicPr>
        <p:blipFill>
          <a:blip r:embed="rId3" cstate="print"/>
          <a:srcRect l="13333" r="31111"/>
          <a:stretch>
            <a:fillRect/>
          </a:stretch>
        </p:blipFill>
        <p:spPr bwMode="auto">
          <a:xfrm>
            <a:off x="85725" y="1330036"/>
            <a:ext cx="2131868" cy="34295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2" name="Picture 22" descr="C:\Users\Admin\Documents\2.bmp"/>
          <p:cNvPicPr>
            <a:picLocks noChangeAspect="1" noChangeArrowheads="1"/>
          </p:cNvPicPr>
          <p:nvPr/>
        </p:nvPicPr>
        <p:blipFill>
          <a:blip r:embed="rId4" cstate="print"/>
          <a:srcRect l="11364" r="34091"/>
          <a:stretch>
            <a:fillRect/>
          </a:stretch>
        </p:blipFill>
        <p:spPr bwMode="auto">
          <a:xfrm>
            <a:off x="2362200" y="1330035"/>
            <a:ext cx="2068368" cy="34295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3" name="Picture 23" descr="C:\Users\Admin\Documents\3.bmp"/>
          <p:cNvPicPr>
            <a:picLocks noChangeAspect="1" noChangeArrowheads="1"/>
          </p:cNvPicPr>
          <p:nvPr/>
        </p:nvPicPr>
        <p:blipFill>
          <a:blip r:embed="rId5" cstate="print"/>
          <a:srcRect l="25000" r="20455"/>
          <a:stretch>
            <a:fillRect/>
          </a:stretch>
        </p:blipFill>
        <p:spPr bwMode="auto">
          <a:xfrm>
            <a:off x="7010399" y="1330036"/>
            <a:ext cx="2007527" cy="34295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47" name="Picture 27" descr="C:\Users\Admin\Documents\4.bmp"/>
          <p:cNvPicPr>
            <a:picLocks noChangeAspect="1" noChangeArrowheads="1"/>
          </p:cNvPicPr>
          <p:nvPr/>
        </p:nvPicPr>
        <p:blipFill>
          <a:blip r:embed="rId6" cstate="print"/>
          <a:srcRect l="25000" r="15909"/>
          <a:stretch>
            <a:fillRect/>
          </a:stretch>
        </p:blipFill>
        <p:spPr bwMode="auto">
          <a:xfrm>
            <a:off x="6934200" y="1219200"/>
            <a:ext cx="2079174" cy="34951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3115" name="Rectangle 11"/>
          <p:cNvSpPr>
            <a:spLocks noChangeArrowheads="1"/>
          </p:cNvSpPr>
          <p:nvPr/>
        </p:nvSpPr>
        <p:spPr bwMode="auto">
          <a:xfrm>
            <a:off x="5334000" y="59102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Roll</a:t>
            </a:r>
          </a:p>
        </p:txBody>
      </p:sp>
      <p:pic>
        <p:nvPicPr>
          <p:cNvPr id="56344" name="Picture 24" descr="C:\Users\Admin\Documents\a.bmp"/>
          <p:cNvPicPr>
            <a:picLocks noChangeAspect="1" noChangeArrowheads="1"/>
          </p:cNvPicPr>
          <p:nvPr/>
        </p:nvPicPr>
        <p:blipFill>
          <a:blip r:embed="rId7" cstate="print"/>
          <a:srcRect l="15909" r="29545"/>
          <a:stretch>
            <a:fillRect/>
          </a:stretch>
        </p:blipFill>
        <p:spPr bwMode="auto">
          <a:xfrm>
            <a:off x="4590259" y="1256657"/>
            <a:ext cx="2173282" cy="35167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457200" y="4992377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POSITION the thumb and first two fingers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1042" y="5020270"/>
            <a:ext cx="1718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PUSH straight back into the chest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5663" y="5068669"/>
            <a:ext cx="3787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ROLL thumb and fingers forward </a:t>
            </a:r>
          </a:p>
        </p:txBody>
      </p:sp>
    </p:spTree>
    <p:extLst>
      <p:ext uri="{BB962C8B-B14F-4D97-AF65-F5344CB8AC3E}">
        <p14:creationId xmlns:p14="http://schemas.microsoft.com/office/powerpoint/2010/main" val="4219721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0"/>
          <a:stretch/>
        </p:blipFill>
        <p:spPr bwMode="auto">
          <a:xfrm>
            <a:off x="357837" y="76200"/>
            <a:ext cx="3833163" cy="179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p.yimg.com/xj/th?id=OIP.Ma1e49bce4aa15e5455e165532f79b5e3o0&amp;pid=15.1&amp;P=0&amp;w=300&amp;h=3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3"/>
          <a:stretch/>
        </p:blipFill>
        <p:spPr bwMode="auto">
          <a:xfrm>
            <a:off x="357837" y="4114800"/>
            <a:ext cx="3817923" cy="1756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p.yimg.com/xj/th?id=OIP.M786c37391c409f094ff79b4ccbce53f1o0&amp;pid=15.1&amp;P=0&amp;w=300&amp;h=3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/>
          <a:stretch/>
        </p:blipFill>
        <p:spPr bwMode="auto">
          <a:xfrm>
            <a:off x="307498" y="2057400"/>
            <a:ext cx="3883502" cy="186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https://sp.yimg.com/xj/th?id=OIP.Me6b2e72949b1f06e5e32aa898399cd4ao0&amp;pid=15.1&amp;H=41&amp;W=160&amp;P=0"/>
          <p:cNvSpPr>
            <a:spLocks noChangeAspect="1" noChangeArrowheads="1"/>
          </p:cNvSpPr>
          <p:nvPr/>
        </p:nvSpPr>
        <p:spPr bwMode="auto">
          <a:xfrm>
            <a:off x="155575" y="-647700"/>
            <a:ext cx="52292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8" t="18535" r="32388" b="45474"/>
          <a:stretch/>
        </p:blipFill>
        <p:spPr bwMode="auto">
          <a:xfrm>
            <a:off x="5105400" y="0"/>
            <a:ext cx="3657600" cy="349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8" t="23766" r="31845" b="46036"/>
          <a:stretch/>
        </p:blipFill>
        <p:spPr bwMode="auto">
          <a:xfrm>
            <a:off x="5123943" y="3505200"/>
            <a:ext cx="3639057" cy="326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triped Right Arrow 9"/>
          <p:cNvSpPr/>
          <p:nvPr/>
        </p:nvSpPr>
        <p:spPr>
          <a:xfrm>
            <a:off x="4267199" y="848996"/>
            <a:ext cx="1497372" cy="444909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232228" y="1791411"/>
            <a:ext cx="6387771" cy="3714776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l" rtl="0" eaLnBrk="1" hangingPunct="1"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 both hands on each breast. </a:t>
            </a:r>
          </a:p>
          <a:p>
            <a:pPr algn="l" rtl="0" eaLnBrk="1" hangingPunct="1"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fingers will move from the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 and 6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 positions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to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3300"/>
                </a:solidFill>
              </a:rPr>
              <a:t>11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5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and 9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and 8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155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o'clock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sz="2000" dirty="0" smtClean="0">
                <a:solidFill>
                  <a:srgbClr val="31425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47700103"/>
              </p:ext>
            </p:extLst>
          </p:nvPr>
        </p:nvGraphicFramePr>
        <p:xfrm>
          <a:off x="1143000" y="381000"/>
          <a:ext cx="67056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686" name="Rectangle 10"/>
          <p:cNvSpPr>
            <a:spLocks noChangeArrowheads="1"/>
          </p:cNvSpPr>
          <p:nvPr/>
        </p:nvSpPr>
        <p:spPr bwMode="auto">
          <a:xfrm>
            <a:off x="1990725" y="5348288"/>
            <a:ext cx="1335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Right Hand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1687" name="Rectangle 12"/>
          <p:cNvSpPr>
            <a:spLocks noChangeArrowheads="1"/>
          </p:cNvSpPr>
          <p:nvPr/>
        </p:nvSpPr>
        <p:spPr bwMode="auto">
          <a:xfrm>
            <a:off x="4449763" y="5334000"/>
            <a:ext cx="1130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Left Hand</a:t>
            </a:r>
          </a:p>
        </p:txBody>
      </p:sp>
      <p:sp>
        <p:nvSpPr>
          <p:cNvPr id="301069" name="Rectangle 13"/>
          <p:cNvSpPr>
            <a:spLocks noChangeArrowheads="1"/>
          </p:cNvSpPr>
          <p:nvPr/>
        </p:nvSpPr>
        <p:spPr bwMode="auto">
          <a:xfrm>
            <a:off x="1832159" y="5715016"/>
            <a:ext cx="5864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b="1" dirty="0">
                <a:ln w="50800"/>
              </a:rPr>
              <a:t>These pictures show hand positions on the  </a:t>
            </a:r>
            <a:r>
              <a:rPr lang="en-US" sz="2000" b="1" dirty="0">
                <a:ln w="50800"/>
              </a:rPr>
              <a:t>Right Breast</a:t>
            </a:r>
            <a:endParaRPr lang="en-US" sz="1600" b="1" dirty="0">
              <a:ln w="50800"/>
            </a:endParaRPr>
          </a:p>
        </p:txBody>
      </p:sp>
      <p:pic>
        <p:nvPicPr>
          <p:cNvPr id="14" name="Picture 27" descr="D:\slides\2007-2008 update slides\new pic\expression\7.bmp"/>
          <p:cNvPicPr>
            <a:picLocks noChangeAspect="1" noChangeArrowheads="1"/>
          </p:cNvPicPr>
          <p:nvPr/>
        </p:nvPicPr>
        <p:blipFill>
          <a:blip r:embed="rId8" cstate="print"/>
          <a:srcRect l="27273" t="12121" r="13636" b="18182"/>
          <a:stretch>
            <a:fillRect/>
          </a:stretch>
        </p:blipFill>
        <p:spPr bwMode="auto">
          <a:xfrm rot="748944">
            <a:off x="1615970" y="3886200"/>
            <a:ext cx="16764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8" name="Line 17"/>
          <p:cNvSpPr>
            <a:spLocks noChangeShapeType="1"/>
          </p:cNvSpPr>
          <p:nvPr/>
        </p:nvSpPr>
        <p:spPr bwMode="auto">
          <a:xfrm flipH="1">
            <a:off x="2454168" y="2590800"/>
            <a:ext cx="4065672" cy="1676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1" descr="express_4"/>
          <p:cNvPicPr>
            <a:picLocks noChangeAspect="1" noChangeArrowheads="1"/>
          </p:cNvPicPr>
          <p:nvPr/>
        </p:nvPicPr>
        <p:blipFill>
          <a:blip r:embed="rId9" cstate="print"/>
          <a:srcRect l="40000" r="14545" b="35897"/>
          <a:stretch>
            <a:fillRect/>
          </a:stretch>
        </p:blipFill>
        <p:spPr bwMode="auto">
          <a:xfrm rot="1000886">
            <a:off x="4898788" y="3934636"/>
            <a:ext cx="1446665" cy="1427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6" name="Line 15"/>
          <p:cNvSpPr>
            <a:spLocks noChangeShapeType="1"/>
          </p:cNvSpPr>
          <p:nvPr/>
        </p:nvSpPr>
        <p:spPr bwMode="auto">
          <a:xfrm>
            <a:off x="4449762" y="3048000"/>
            <a:ext cx="1665285" cy="138112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5310" name="Picture 14" descr="D:\slides\2007-2008 update slides\new pic\expression\6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46864">
            <a:off x="2740948" y="3888500"/>
            <a:ext cx="1545024" cy="152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5" name="Line 14"/>
          <p:cNvSpPr>
            <a:spLocks noChangeShapeType="1"/>
          </p:cNvSpPr>
          <p:nvPr/>
        </p:nvSpPr>
        <p:spPr bwMode="auto">
          <a:xfrm>
            <a:off x="2658268" y="2895600"/>
            <a:ext cx="932639" cy="153352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1" descr="express_4"/>
          <p:cNvPicPr>
            <a:picLocks noChangeAspect="1" noChangeArrowheads="1"/>
          </p:cNvPicPr>
          <p:nvPr/>
        </p:nvPicPr>
        <p:blipFill>
          <a:blip r:embed="rId9" cstate="print"/>
          <a:srcRect l="40000" r="14545" b="35897"/>
          <a:stretch>
            <a:fillRect/>
          </a:stretch>
        </p:blipFill>
        <p:spPr bwMode="auto">
          <a:xfrm rot="20467255">
            <a:off x="3838317" y="3910005"/>
            <a:ext cx="1407644" cy="1464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7" name="Line 16"/>
          <p:cNvSpPr>
            <a:spLocks noChangeShapeType="1"/>
          </p:cNvSpPr>
          <p:nvPr/>
        </p:nvSpPr>
        <p:spPr bwMode="auto">
          <a:xfrm flipH="1">
            <a:off x="4572000" y="3048000"/>
            <a:ext cx="2286000" cy="14525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a-I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17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1534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3887" indent="-514350" algn="l" rtl="0">
              <a:buFont typeface="+mj-lt"/>
              <a:buAutoNum type="arabicPeriod" startAt="2"/>
              <a:defRPr/>
            </a:pPr>
            <a:r>
              <a:rPr lang="en-US" sz="2800" dirty="0" smtClean="0"/>
              <a:t>Another method </a:t>
            </a:r>
            <a:r>
              <a:rPr lang="en-US" sz="2400" dirty="0"/>
              <a:t>Hold the breast that the </a:t>
            </a:r>
            <a:r>
              <a:rPr lang="en-US" sz="2400" u="sng" dirty="0"/>
              <a:t>thumb is on the top</a:t>
            </a:r>
            <a:r>
              <a:rPr lang="en-US" sz="2400" dirty="0"/>
              <a:t> and other </a:t>
            </a:r>
            <a:r>
              <a:rPr lang="en-US" sz="2400" u="sng" dirty="0"/>
              <a:t>four finger are cupping the breast from underneath</a:t>
            </a:r>
            <a:r>
              <a:rPr lang="en-US" sz="2400" dirty="0"/>
              <a:t>, with the </a:t>
            </a:r>
            <a:r>
              <a:rPr lang="en-US" sz="2400" u="sng" dirty="0"/>
              <a:t>little finger touching the </a:t>
            </a:r>
            <a:r>
              <a:rPr lang="en-US" sz="2400" u="sng" dirty="0" smtClean="0"/>
              <a:t>rib</a:t>
            </a:r>
            <a:r>
              <a:rPr lang="en-US" sz="2400" dirty="0" smtClean="0"/>
              <a:t>. 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46816712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7200" y="3276600"/>
            <a:ext cx="525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 rtl="0"/>
            <a:r>
              <a:rPr lang="en-US" sz="2400" dirty="0" smtClean="0"/>
              <a:t>To express milk, she will start a wave-like motion from her little finger, pushing gently into the breast followed by the fourth finger, the third, then the index finger while the thumb compresses from above.</a:t>
            </a:r>
          </a:p>
          <a:p>
            <a:pPr algn="l" rtl="0"/>
            <a:endParaRPr lang="en-US" sz="2000" dirty="0"/>
          </a:p>
        </p:txBody>
      </p:sp>
      <p:pic>
        <p:nvPicPr>
          <p:cNvPr id="2050" name="Picture 2" descr="D:\slides\Update slides\new pic\my pic and position\my pic and movies\jadid 2\۲۰۱۵۱۰۰۴_۱۵۵۳۰۲.jpg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3033486" cy="2548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1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3058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3887" indent="-514350" algn="l" rtl="0">
              <a:buFont typeface="+mj-lt"/>
              <a:buAutoNum type="arabicPeriod" startAt="3"/>
              <a:defRPr/>
            </a:pPr>
            <a:r>
              <a:rPr lang="en-US" sz="2800" b="1" dirty="0" smtClean="0"/>
              <a:t>Morton's technique </a:t>
            </a:r>
            <a:r>
              <a:rPr lang="en-US" sz="2800" b="1" dirty="0" smtClean="0">
                <a:solidFill>
                  <a:srgbClr val="FF0000"/>
                </a:solidFill>
              </a:rPr>
              <a:t>(very useful in HOP)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Step1</a:t>
            </a:r>
            <a:r>
              <a:rPr lang="en-US" sz="2400" dirty="0" smtClean="0"/>
              <a:t>: </a:t>
            </a:r>
            <a:r>
              <a:rPr lang="en-US" sz="2200" u="sng" dirty="0" smtClean="0"/>
              <a:t>sit </a:t>
            </a:r>
            <a:r>
              <a:rPr lang="en-US" sz="2200" u="sng" dirty="0"/>
              <a:t>up and lean slightly </a:t>
            </a:r>
            <a:r>
              <a:rPr lang="en-US" sz="2200" u="sng" dirty="0" smtClean="0"/>
              <a:t>forward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Step2</a:t>
            </a:r>
            <a:r>
              <a:rPr lang="en-US" sz="2200" dirty="0" smtClean="0"/>
              <a:t>: gentle </a:t>
            </a:r>
            <a:r>
              <a:rPr lang="en-US" sz="2200" u="sng" dirty="0"/>
              <a:t>massage</a:t>
            </a:r>
            <a:r>
              <a:rPr lang="en-US" sz="2200" dirty="0"/>
              <a:t> on all areas of both </a:t>
            </a:r>
            <a:r>
              <a:rPr lang="en-US" sz="2200" dirty="0" smtClean="0"/>
              <a:t>breasts</a:t>
            </a:r>
          </a:p>
          <a:p>
            <a:pPr marL="879475" lvl="1" indent="-514350" algn="l" rtl="0">
              <a:defRPr/>
            </a:pPr>
            <a:r>
              <a:rPr lang="en-US" sz="2400" b="1" dirty="0"/>
              <a:t>Step3</a:t>
            </a:r>
            <a:r>
              <a:rPr lang="en-US" sz="2400" dirty="0"/>
              <a:t>: Form a C with thumb and index </a:t>
            </a:r>
            <a:r>
              <a:rPr lang="en-US" sz="2400" dirty="0" smtClean="0"/>
              <a:t>finger </a:t>
            </a:r>
            <a:r>
              <a:rPr lang="en-US" sz="2400" dirty="0"/>
              <a:t>about </a:t>
            </a:r>
            <a:r>
              <a:rPr lang="en-US" sz="2400" b="1" dirty="0"/>
              <a:t>an inch back </a:t>
            </a:r>
            <a:r>
              <a:rPr lang="en-US" sz="2400" b="1" dirty="0" smtClean="0"/>
              <a:t>from the </a:t>
            </a:r>
            <a:r>
              <a:rPr lang="en-US" sz="2400" b="1" dirty="0"/>
              <a:t>areola</a:t>
            </a:r>
            <a:r>
              <a:rPr lang="en-US" sz="2400" dirty="0"/>
              <a:t>, with the tip of the thumb and </a:t>
            </a:r>
            <a:r>
              <a:rPr lang="en-US" sz="2400" dirty="0" smtClean="0"/>
              <a:t>finger </a:t>
            </a:r>
            <a:r>
              <a:rPr lang="en-US" sz="2400" dirty="0"/>
              <a:t>in </a:t>
            </a:r>
            <a:r>
              <a:rPr lang="en-US" sz="2400" b="1" u="sng" dirty="0"/>
              <a:t>a direct line </a:t>
            </a:r>
            <a:r>
              <a:rPr lang="en-US" sz="2400" dirty="0" smtClean="0"/>
              <a:t>with the nipple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 4</a:t>
            </a:r>
            <a:r>
              <a:rPr lang="en-US" sz="2400" dirty="0" smtClean="0"/>
              <a:t>: </a:t>
            </a:r>
          </a:p>
          <a:p>
            <a:pPr marL="1117600" lvl="2" indent="-514350" algn="l" rtl="0">
              <a:defRPr/>
            </a:pPr>
            <a:r>
              <a:rPr lang="en-US" sz="2200" b="1" u="sng" dirty="0" smtClean="0"/>
              <a:t>press</a:t>
            </a:r>
            <a:r>
              <a:rPr lang="en-US" sz="2200" u="sng" dirty="0" smtClean="0"/>
              <a:t> </a:t>
            </a:r>
            <a:r>
              <a:rPr lang="en-US" sz="2200" u="sng" dirty="0"/>
              <a:t>(back), </a:t>
            </a:r>
            <a:endParaRPr lang="en-US" sz="2200" u="sng" dirty="0" smtClean="0"/>
          </a:p>
          <a:p>
            <a:pPr marL="1117600" lvl="2" indent="-514350" algn="l" rtl="0">
              <a:defRPr/>
            </a:pPr>
            <a:r>
              <a:rPr lang="en-US" sz="2200" b="1" u="sng" dirty="0" smtClean="0"/>
              <a:t>compress</a:t>
            </a:r>
            <a:r>
              <a:rPr lang="en-US" sz="2200" u="sng" dirty="0" smtClean="0"/>
              <a:t> </a:t>
            </a:r>
            <a:r>
              <a:rPr lang="en-US" sz="2200" u="sng" dirty="0"/>
              <a:t>(together), </a:t>
            </a:r>
            <a:endParaRPr lang="en-US" sz="2200" u="sng" dirty="0" smtClean="0"/>
          </a:p>
          <a:p>
            <a:pPr marL="1117600" lvl="2" indent="-514350" algn="l" rtl="0">
              <a:defRPr/>
            </a:pPr>
            <a:r>
              <a:rPr lang="en-US" sz="2200" b="1" u="sng" dirty="0" smtClean="0"/>
              <a:t>relax</a:t>
            </a:r>
            <a:r>
              <a:rPr lang="en-US" sz="2200" u="sng" dirty="0" smtClean="0"/>
              <a:t> (fingers)</a:t>
            </a:r>
          </a:p>
          <a:p>
            <a:pPr marL="879475" lvl="1" indent="-514350" algn="l" rtl="0">
              <a:defRPr/>
            </a:pPr>
            <a:r>
              <a:rPr lang="en-US" sz="2400" b="1" dirty="0" smtClean="0"/>
              <a:t>Step5</a:t>
            </a:r>
            <a:r>
              <a:rPr lang="en-US" sz="2400" dirty="0" smtClean="0"/>
              <a:t>:Alternate </a:t>
            </a:r>
            <a:r>
              <a:rPr lang="en-US" sz="2400" dirty="0"/>
              <a:t>breasts frequently</a:t>
            </a:r>
            <a:endParaRPr lang="en-US" sz="2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01266463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D:\slides\Update slides\new pic\my pic and position\my pic and movies\jadid 2\۲۰۱۵۱۰۰۴_۱۵۵۳۴۴.jpg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r="10000"/>
          <a:stretch/>
        </p:blipFill>
        <p:spPr bwMode="auto">
          <a:xfrm>
            <a:off x="6372874" y="3810000"/>
            <a:ext cx="2466326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4010747"/>
              </p:ext>
            </p:extLst>
          </p:nvPr>
        </p:nvGraphicFramePr>
        <p:xfrm>
          <a:off x="914400" y="304800"/>
          <a:ext cx="7315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7682" r="17128" b="16708"/>
          <a:stretch/>
        </p:blipFill>
        <p:spPr bwMode="auto">
          <a:xfrm>
            <a:off x="1066800" y="1524000"/>
            <a:ext cx="7034268" cy="4489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7341" r="17507" b="16270"/>
          <a:stretch/>
        </p:blipFill>
        <p:spPr bwMode="auto">
          <a:xfrm>
            <a:off x="1143000" y="1607126"/>
            <a:ext cx="6831048" cy="441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6156" r="17417" b="16382"/>
          <a:stretch/>
        </p:blipFill>
        <p:spPr bwMode="auto">
          <a:xfrm>
            <a:off x="1143000" y="1600199"/>
            <a:ext cx="6742862" cy="4419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6534" r="17203" b="16762"/>
          <a:stretch/>
        </p:blipFill>
        <p:spPr bwMode="auto">
          <a:xfrm>
            <a:off x="1189694" y="1524000"/>
            <a:ext cx="6963706" cy="458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47939943"/>
              </p:ext>
            </p:extLst>
          </p:nvPr>
        </p:nvGraphicFramePr>
        <p:xfrm>
          <a:off x="457200" y="685800"/>
          <a:ext cx="8001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2860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Express one breast </a:t>
            </a:r>
            <a:r>
              <a:rPr lang="en-US" sz="3200" b="1" u="sng" dirty="0"/>
              <a:t>until the flow slows </a:t>
            </a:r>
            <a:r>
              <a:rPr lang="en-US" sz="3200" dirty="0"/>
              <a:t>(for at least 3-5 minutes); then </a:t>
            </a:r>
            <a:r>
              <a:rPr lang="en-US" sz="3200" dirty="0" smtClean="0"/>
              <a:t>express </a:t>
            </a:r>
            <a:r>
              <a:rPr lang="en-US" sz="3200" dirty="0"/>
              <a:t>the other side; and then repeat both sides.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n-US" sz="3200" dirty="0"/>
              <a:t>She can use either hand for either breast, and </a:t>
            </a:r>
            <a:r>
              <a:rPr lang="en-US" sz="3200" b="1" u="sng" dirty="0"/>
              <a:t>change when they tire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61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341294"/>
              </p:ext>
            </p:extLst>
          </p:nvPr>
        </p:nvGraphicFramePr>
        <p:xfrm>
          <a:off x="609600" y="228600"/>
          <a:ext cx="8064896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 descr="https://sp.yimg.com/xj/th?id=OIP.M92188c12a9b192b18d9cb728577069cao0&amp;pid=15.1&amp;P=0&amp;w=300&amp;h=3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0" y="1828800"/>
            <a:ext cx="4572000" cy="34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9190061"/>
              </p:ext>
            </p:extLst>
          </p:nvPr>
        </p:nvGraphicFramePr>
        <p:xfrm>
          <a:off x="609600" y="228600"/>
          <a:ext cx="7543800" cy="126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3667" name="Content Placeholder 7"/>
          <p:cNvSpPr>
            <a:spLocks noGrp="1"/>
          </p:cNvSpPr>
          <p:nvPr>
            <p:ph idx="4294967295"/>
          </p:nvPr>
        </p:nvSpPr>
        <p:spPr>
          <a:xfrm>
            <a:off x="709586" y="1717675"/>
            <a:ext cx="7520014" cy="4530725"/>
          </a:xfrm>
          <a:prstGeom prst="rect">
            <a:avLst/>
          </a:prstGeom>
        </p:spPr>
        <p:txBody>
          <a:bodyPr/>
          <a:lstStyle/>
          <a:p>
            <a:pPr marL="342900" indent="-342900" algn="l" rtl="0"/>
            <a:r>
              <a:rPr lang="en-US" sz="2400" dirty="0" smtClean="0"/>
              <a:t>Infants use </a:t>
            </a:r>
            <a:r>
              <a:rPr lang="en-US" sz="2400" b="1" dirty="0" smtClean="0">
                <a:solidFill>
                  <a:srgbClr val="FF0000"/>
                </a:solidFill>
              </a:rPr>
              <a:t>suction and a compressive </a:t>
            </a:r>
            <a:r>
              <a:rPr lang="en-US" sz="2400" dirty="0" smtClean="0"/>
              <a:t>motion to remove milk from the Breast, regular </a:t>
            </a:r>
            <a:r>
              <a:rPr lang="en-US" sz="2400" b="1" u="sng" dirty="0" smtClean="0">
                <a:solidFill>
                  <a:srgbClr val="FF0000"/>
                </a:solidFill>
              </a:rPr>
              <a:t>pumps use suction</a:t>
            </a:r>
            <a:r>
              <a:rPr lang="en-US" sz="2400" b="1" u="sng" dirty="0" smtClean="0"/>
              <a:t> </a:t>
            </a:r>
            <a:r>
              <a:rPr lang="en-US" sz="2400" u="sng" dirty="0" smtClean="0"/>
              <a:t>only in a cyclic Pattern.</a:t>
            </a:r>
          </a:p>
          <a:p>
            <a:pPr marL="342900" indent="-342900" algn="l" rtl="0"/>
            <a:r>
              <a:rPr lang="en-US" sz="2400" dirty="0" smtClean="0"/>
              <a:t>When </a:t>
            </a:r>
            <a:r>
              <a:rPr lang="en-US" sz="2400" b="1" dirty="0" smtClean="0"/>
              <a:t>milk flow </a:t>
            </a:r>
            <a:r>
              <a:rPr lang="en-US" sz="2400" dirty="0" smtClean="0"/>
              <a:t>is low, infants suckle </a:t>
            </a:r>
            <a:r>
              <a:rPr lang="en-US" sz="2400" b="1" dirty="0" smtClean="0"/>
              <a:t>faster</a:t>
            </a:r>
            <a:r>
              <a:rPr lang="en-US" sz="2400" dirty="0" smtClean="0"/>
              <a:t>, When  </a:t>
            </a:r>
            <a:r>
              <a:rPr lang="en-US" sz="2400" b="1" dirty="0" smtClean="0"/>
              <a:t>milk flow </a:t>
            </a:r>
            <a:r>
              <a:rPr lang="en-US" sz="2400" dirty="0" smtClean="0"/>
              <a:t>is high, infants suckle </a:t>
            </a:r>
            <a:r>
              <a:rPr lang="en-US" sz="2400" b="1" dirty="0" smtClean="0"/>
              <a:t>slower</a:t>
            </a:r>
            <a:r>
              <a:rPr lang="en-US" sz="2400" dirty="0" smtClean="0"/>
              <a:t>.</a:t>
            </a:r>
          </a:p>
          <a:p>
            <a:pPr marL="342900" indent="-342900" algn="l" rtl="0"/>
            <a:r>
              <a:rPr lang="en-US" sz="2400" dirty="0" smtClean="0"/>
              <a:t>Average suckling rate is </a:t>
            </a:r>
            <a:r>
              <a:rPr lang="en-US" sz="2400" b="1" u="sng" dirty="0" smtClean="0"/>
              <a:t>74 cycles/minute</a:t>
            </a:r>
            <a:r>
              <a:rPr lang="en-US" sz="2400" dirty="0" smtClean="0"/>
              <a:t> with a range of </a:t>
            </a:r>
            <a:r>
              <a:rPr lang="en-US" sz="2400" u="sng" dirty="0" smtClean="0"/>
              <a:t>36 to 126 cycles/minute</a:t>
            </a:r>
            <a:r>
              <a:rPr lang="en-US" sz="2400" dirty="0" smtClean="0"/>
              <a:t>.</a:t>
            </a:r>
          </a:p>
          <a:p>
            <a:pPr marL="342900" indent="-342900" algn="l" rtl="0"/>
            <a:r>
              <a:rPr lang="en-US" sz="2400" dirty="0" smtClean="0"/>
              <a:t>Negative pressure generated by infant suckling averages  </a:t>
            </a:r>
            <a:r>
              <a:rPr lang="en-US" sz="2400" b="1" u="sng" dirty="0" smtClean="0"/>
              <a:t>50 to 155 mm Hg </a:t>
            </a:r>
            <a:r>
              <a:rPr lang="en-US" sz="2400" dirty="0" smtClean="0"/>
              <a:t>with a maximum </a:t>
            </a:r>
            <a:r>
              <a:rPr lang="en-US" sz="2400" u="sng" dirty="0" smtClean="0"/>
              <a:t>of  241 mm Hg</a:t>
            </a:r>
            <a:r>
              <a:rPr lang="en-US" sz="2400" dirty="0" smtClean="0"/>
              <a:t>.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28596" y="5786454"/>
            <a:ext cx="822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 err="1">
                <a:latin typeface="Arial" pitchFamily="34" charset="0"/>
                <a:cs typeface="Arial" pitchFamily="34" charset="0"/>
              </a:rPr>
              <a:t>Core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Curriculum for Lactation Consultant Practice, International Lactation Consultant Association(ILCA) 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2013.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38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229600" cy="4525962"/>
          </a:xfrm>
        </p:spPr>
        <p:txBody>
          <a:bodyPr/>
          <a:lstStyle/>
          <a:p>
            <a:pPr algn="l" rtl="0">
              <a:lnSpc>
                <a:spcPct val="80000"/>
              </a:lnSpc>
            </a:pPr>
            <a:r>
              <a:rPr lang="en-US" altLang="en-US" sz="2400" dirty="0" smtClean="0"/>
              <a:t>Pumps that allow the mother to adjust the suction and cycling should initially be set on </a:t>
            </a:r>
            <a:r>
              <a:rPr lang="en-US" altLang="en-US" sz="2400" u="sng" dirty="0" smtClean="0"/>
              <a:t>lower suction with faster cycling</a:t>
            </a:r>
            <a:r>
              <a:rPr lang="en-US" altLang="en-US" sz="2400" dirty="0" smtClean="0"/>
              <a:t>. Once milk release has occurred, the suction can be increased and cycling decreased to </a:t>
            </a:r>
            <a:r>
              <a:rPr lang="en-US" altLang="en-US" sz="2400" b="1" dirty="0" smtClean="0"/>
              <a:t>more closely mimic physiological suckling</a:t>
            </a:r>
            <a:r>
              <a:rPr lang="en-US" altLang="en-US" sz="2400" dirty="0" smtClean="0"/>
              <a:t>.</a:t>
            </a:r>
            <a:endParaRPr lang="en-US" altLang="en-US" sz="1800" dirty="0" smtClean="0"/>
          </a:p>
        </p:txBody>
      </p:sp>
      <p:pic>
        <p:nvPicPr>
          <p:cNvPr id="72709" name="Picture 5" descr="C:\Users\Admin\Desktop\MAHMOUD\8.jpg"/>
          <p:cNvPicPr>
            <a:picLocks noChangeAspect="1" noChangeArrowheads="1"/>
          </p:cNvPicPr>
          <p:nvPr/>
        </p:nvPicPr>
        <p:blipFill>
          <a:blip r:embed="rId3" cstate="print"/>
          <a:srcRect t="1045" b="29701"/>
          <a:stretch>
            <a:fillRect/>
          </a:stretch>
        </p:blipFill>
        <p:spPr bwMode="auto">
          <a:xfrm>
            <a:off x="1600200" y="2057400"/>
            <a:ext cx="5867400" cy="386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6977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9169805"/>
              </p:ext>
            </p:extLst>
          </p:nvPr>
        </p:nvGraphicFramePr>
        <p:xfrm>
          <a:off x="685800" y="3124200"/>
          <a:ext cx="7772400" cy="182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6459767"/>
              </p:ext>
            </p:extLst>
          </p:nvPr>
        </p:nvGraphicFramePr>
        <p:xfrm>
          <a:off x="685800" y="1676400"/>
          <a:ext cx="7772400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4317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140" y="1524000"/>
            <a:ext cx="6164580" cy="4525962"/>
          </a:xfrm>
        </p:spPr>
        <p:txBody>
          <a:bodyPr/>
          <a:lstStyle/>
          <a:p>
            <a:pPr algn="l" rtl="0"/>
            <a:r>
              <a:rPr lang="en-US" sz="2800" dirty="0" smtClean="0"/>
              <a:t>Require manual release of the vacuum during the pumping cycle…(nipple trauma)</a:t>
            </a:r>
          </a:p>
          <a:p>
            <a:pPr algn="l" rtl="0"/>
            <a:r>
              <a:rPr lang="en-US" sz="2800" dirty="0" smtClean="0"/>
              <a:t>Vacuum </a:t>
            </a:r>
            <a:r>
              <a:rPr lang="en-US" sz="2800" b="1" u="sng" dirty="0" smtClean="0"/>
              <a:t>takes up to 30 seconds to reach the appropriate level</a:t>
            </a:r>
          </a:p>
          <a:p>
            <a:pPr algn="l" rtl="0"/>
            <a:r>
              <a:rPr lang="en-US" sz="2800" dirty="0" smtClean="0"/>
              <a:t>Time for recovery of the vacuum following release  can limit the number of </a:t>
            </a:r>
            <a:r>
              <a:rPr lang="en-US" sz="2800" b="1" u="sng" dirty="0" smtClean="0"/>
              <a:t>cycle to 6 per minute which is below acceptable ranges. </a:t>
            </a:r>
            <a:endParaRPr lang="en-US" sz="2800" b="1" u="sng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6240352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49819" b="9172"/>
          <a:stretch/>
        </p:blipFill>
        <p:spPr>
          <a:xfrm flipH="1">
            <a:off x="6537960" y="1600200"/>
            <a:ext cx="2148840" cy="4282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40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72779708"/>
              </p:ext>
            </p:extLst>
          </p:nvPr>
        </p:nvGraphicFramePr>
        <p:xfrm>
          <a:off x="533400" y="228600"/>
          <a:ext cx="824516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2920" y="1600200"/>
            <a:ext cx="6202680" cy="4580086"/>
          </a:xfrm>
        </p:spPr>
        <p:txBody>
          <a:bodyPr/>
          <a:lstStyle/>
          <a:p>
            <a:pPr algn="l" rtl="0"/>
            <a:r>
              <a:rPr lang="en-US" sz="2800" b="1" dirty="0"/>
              <a:t>Proper use </a:t>
            </a:r>
            <a:r>
              <a:rPr lang="en-US" sz="2800" dirty="0"/>
              <a:t>of the pump is pivotal in its </a:t>
            </a:r>
            <a:r>
              <a:rPr lang="en-US" sz="2800" b="1" u="sng" dirty="0"/>
              <a:t>success or </a:t>
            </a:r>
            <a:r>
              <a:rPr lang="en-US" sz="2800" b="1" u="sng" dirty="0" smtClean="0"/>
              <a:t>failure</a:t>
            </a:r>
            <a:r>
              <a:rPr lang="en-US" sz="2800" dirty="0" smtClean="0"/>
              <a:t>..</a:t>
            </a:r>
          </a:p>
          <a:p>
            <a:pPr algn="l" rtl="0"/>
            <a:r>
              <a:rPr lang="en-US" sz="2800" dirty="0" smtClean="0"/>
              <a:t>The </a:t>
            </a:r>
            <a:r>
              <a:rPr lang="en-US" sz="2800" dirty="0"/>
              <a:t>pump should be </a:t>
            </a:r>
            <a:r>
              <a:rPr lang="en-US" sz="2800" b="1" dirty="0"/>
              <a:t>comfortable </a:t>
            </a:r>
            <a:r>
              <a:rPr lang="en-US" sz="2800" dirty="0"/>
              <a:t>to use, not causing </a:t>
            </a:r>
            <a:r>
              <a:rPr lang="en-US" sz="2800" b="1" dirty="0"/>
              <a:t>any pain </a:t>
            </a:r>
            <a:r>
              <a:rPr lang="en-US" sz="2800" dirty="0" smtClean="0"/>
              <a:t>or </a:t>
            </a:r>
            <a:r>
              <a:rPr lang="en-US" sz="2800" b="1" dirty="0" smtClean="0"/>
              <a:t>discomfort</a:t>
            </a:r>
            <a:r>
              <a:rPr lang="en-US" sz="2800" dirty="0" smtClean="0"/>
              <a:t> </a:t>
            </a:r>
            <a:r>
              <a:rPr lang="en-US" sz="2800" dirty="0"/>
              <a:t>to the </a:t>
            </a:r>
            <a:r>
              <a:rPr lang="en-US" sz="2800" dirty="0" err="1" smtClean="0"/>
              <a:t>mother..</a:t>
            </a:r>
            <a:r>
              <a:rPr lang="en-US" sz="2800" b="1" dirty="0" err="1" smtClean="0"/>
              <a:t>Nipple</a:t>
            </a:r>
            <a:r>
              <a:rPr lang="en-US" sz="2800" b="1" dirty="0" smtClean="0"/>
              <a:t> </a:t>
            </a:r>
            <a:r>
              <a:rPr lang="en-US" sz="2800" b="1" dirty="0"/>
              <a:t>pain  </a:t>
            </a:r>
            <a:r>
              <a:rPr lang="en-US" sz="2800" dirty="0" smtClean="0"/>
              <a:t>during </a:t>
            </a:r>
            <a:r>
              <a:rPr lang="en-US" sz="2800" dirty="0"/>
              <a:t>pumping will have </a:t>
            </a:r>
            <a:r>
              <a:rPr lang="en-US" sz="2800" dirty="0" smtClean="0"/>
              <a:t>a </a:t>
            </a:r>
            <a:r>
              <a:rPr lang="en-US" sz="2800" b="1" dirty="0" smtClean="0"/>
              <a:t>negative </a:t>
            </a:r>
            <a:r>
              <a:rPr lang="en-US" sz="2800" b="1" dirty="0"/>
              <a:t>effect on supply</a:t>
            </a:r>
            <a:r>
              <a:rPr lang="en-US" sz="2800" dirty="0" smtClean="0"/>
              <a:t>,</a:t>
            </a:r>
            <a:r>
              <a:rPr lang="en-US" sz="2800" dirty="0"/>
              <a:t> (</a:t>
            </a:r>
            <a:r>
              <a:rPr lang="en-US" sz="2800" i="1" dirty="0" smtClean="0"/>
              <a:t>rubbing and </a:t>
            </a:r>
            <a:r>
              <a:rPr lang="en-US" sz="2800" i="1" dirty="0"/>
              <a:t>constriction </a:t>
            </a:r>
            <a:r>
              <a:rPr lang="en-US" sz="2800" dirty="0"/>
              <a:t>of the nipple, </a:t>
            </a:r>
            <a:r>
              <a:rPr lang="en-US" sz="2800" u="sng" dirty="0"/>
              <a:t>blocking the flow </a:t>
            </a:r>
            <a:r>
              <a:rPr lang="en-US" sz="2800" dirty="0"/>
              <a:t>of breast milk)</a:t>
            </a:r>
            <a:endParaRPr lang="en-US" sz="2800" dirty="0" smtClean="0"/>
          </a:p>
          <a:p>
            <a:pPr algn="l" rtl="0"/>
            <a:endParaRPr lang="fa-IR" altLang="en-US" sz="2800" dirty="0" smtClean="0">
              <a:ea typeface="Times New Roman" pitchFamily="18" charset="0"/>
              <a:cs typeface="B Nazanin" pitchFamily="2" charset="-78"/>
            </a:endParaRPr>
          </a:p>
        </p:txBody>
      </p:sp>
      <p:pic>
        <p:nvPicPr>
          <p:cNvPr id="4" name="Picture 5" descr="C:\Users\Dr Ravari\Pictures\e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629400" y="1905000"/>
            <a:ext cx="2225360" cy="3717628"/>
          </a:xfrm>
          <a:prstGeom prst="round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176742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68416258"/>
              </p:ext>
            </p:extLst>
          </p:nvPr>
        </p:nvGraphicFramePr>
        <p:xfrm>
          <a:off x="233471" y="228600"/>
          <a:ext cx="8605729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752600"/>
            <a:ext cx="6781800" cy="4073525"/>
          </a:xfrm>
        </p:spPr>
        <p:txBody>
          <a:bodyPr/>
          <a:lstStyle/>
          <a:p>
            <a:pPr marL="623887" indent="-514350" algn="l" rtl="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majority of </a:t>
            </a:r>
            <a:r>
              <a:rPr lang="en-US" sz="2400" dirty="0" smtClean="0"/>
              <a:t>manufacturers make breast pumps that require a </a:t>
            </a:r>
            <a:r>
              <a:rPr lang="en-US" sz="2400" dirty="0"/>
              <a:t>piston to </a:t>
            </a:r>
            <a:r>
              <a:rPr lang="en-US" sz="2400" dirty="0" smtClean="0"/>
              <a:t>create a </a:t>
            </a:r>
            <a:r>
              <a:rPr lang="en-US" sz="2400" b="1" u="sng" dirty="0"/>
              <a:t>vacuum</a:t>
            </a:r>
            <a:r>
              <a:rPr lang="en-US" sz="2400" dirty="0"/>
              <a:t>, causing the </a:t>
            </a:r>
            <a:r>
              <a:rPr lang="en-US" sz="2400" b="1" dirty="0" smtClean="0">
                <a:solidFill>
                  <a:srgbClr val="FF0000"/>
                </a:solidFill>
              </a:rPr>
              <a:t>nipple to be </a:t>
            </a:r>
            <a:r>
              <a:rPr lang="en-US" sz="2400" b="1" dirty="0">
                <a:solidFill>
                  <a:srgbClr val="FF0000"/>
                </a:solidFill>
              </a:rPr>
              <a:t>moved in and out </a:t>
            </a:r>
            <a:r>
              <a:rPr lang="en-US" sz="2400" dirty="0"/>
              <a:t>of a </a:t>
            </a:r>
            <a:r>
              <a:rPr lang="en-US" sz="2400" dirty="0" smtClean="0"/>
              <a:t>barrel ….</a:t>
            </a:r>
          </a:p>
          <a:p>
            <a:pPr lvl="1" algn="l" rtl="0"/>
            <a:r>
              <a:rPr lang="en-US" sz="2000" dirty="0"/>
              <a:t>The pump piece, or </a:t>
            </a:r>
            <a:r>
              <a:rPr lang="en-US" sz="2000" dirty="0" smtClean="0"/>
              <a:t>flange</a:t>
            </a:r>
            <a:r>
              <a:rPr lang="en-US" sz="2000" dirty="0"/>
              <a:t>, that goes over the mother’s nipple </a:t>
            </a:r>
            <a:r>
              <a:rPr lang="en-US" sz="2000" dirty="0" smtClean="0"/>
              <a:t>may </a:t>
            </a:r>
            <a:r>
              <a:rPr lang="en-US" sz="2400" dirty="0" smtClean="0"/>
              <a:t>or </a:t>
            </a:r>
            <a:r>
              <a:rPr lang="en-US" sz="2400" dirty="0"/>
              <a:t>may not come in different sizes</a:t>
            </a:r>
            <a:r>
              <a:rPr lang="en-US" sz="2400" dirty="0" smtClean="0"/>
              <a:t>.</a:t>
            </a:r>
          </a:p>
          <a:p>
            <a:pPr lvl="1" algn="l" rtl="0"/>
            <a:r>
              <a:rPr lang="en-US" sz="2400" dirty="0" smtClean="0"/>
              <a:t>A </a:t>
            </a:r>
            <a:r>
              <a:rPr lang="en-US" sz="2400" dirty="0"/>
              <a:t>pump </a:t>
            </a:r>
            <a:r>
              <a:rPr lang="en-US" sz="2400" dirty="0" smtClean="0"/>
              <a:t>that enables interchangeable flange </a:t>
            </a:r>
            <a:r>
              <a:rPr lang="en-US" sz="2400" dirty="0"/>
              <a:t>sizes in several increments is </a:t>
            </a:r>
            <a:r>
              <a:rPr lang="en-US" sz="2400" dirty="0" smtClean="0"/>
              <a:t>ideal when </a:t>
            </a:r>
            <a:r>
              <a:rPr lang="en-US" sz="2400" dirty="0"/>
              <a:t>using this piston-type pump</a:t>
            </a:r>
            <a:endParaRPr lang="en-US" sz="2400" dirty="0" smtClean="0"/>
          </a:p>
        </p:txBody>
      </p:sp>
      <p:pic>
        <p:nvPicPr>
          <p:cNvPr id="1026" name="Picture 2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1" t="31889" r="5142" b="12554"/>
          <a:stretch/>
        </p:blipFill>
        <p:spPr bwMode="auto">
          <a:xfrm>
            <a:off x="6834172" y="1828800"/>
            <a:ext cx="1847757" cy="3780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928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9452357"/>
              </p:ext>
            </p:extLst>
          </p:nvPr>
        </p:nvGraphicFramePr>
        <p:xfrm>
          <a:off x="609600" y="228600"/>
          <a:ext cx="8001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44514"/>
            <a:ext cx="6659880" cy="4580086"/>
          </a:xfrm>
        </p:spPr>
        <p:txBody>
          <a:bodyPr/>
          <a:lstStyle/>
          <a:p>
            <a:pPr algn="l" rtl="0"/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the size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of the flange 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should be determined in accordance with the diameter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of the 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mother’s nipple at the </a:t>
            </a:r>
            <a:r>
              <a:rPr lang="en-US" altLang="en-US" sz="2400" b="1" i="1" u="sng" dirty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height </a:t>
            </a:r>
            <a:r>
              <a:rPr lang="en-US" altLang="en-US" sz="2400" b="1" i="1" u="sng" dirty="0" smtClean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of expansion </a:t>
            </a:r>
            <a:r>
              <a:rPr lang="en-US" altLang="en-US" sz="2400" dirty="0">
                <a:solidFill>
                  <a:srgbClr val="FF0000"/>
                </a:solidFill>
                <a:ea typeface="Times New Roman" pitchFamily="18" charset="0"/>
                <a:cs typeface="B Nazanin" pitchFamily="2" charset="-78"/>
              </a:rPr>
              <a:t>during pumping</a:t>
            </a:r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.</a:t>
            </a:r>
            <a:endParaRPr lang="en-US" altLang="en-US" sz="2400" dirty="0" smtClean="0">
              <a:ea typeface="Times New Roman" pitchFamily="18" charset="0"/>
              <a:cs typeface="B Nazanin" pitchFamily="2" charset="-78"/>
            </a:endParaRPr>
          </a:p>
          <a:p>
            <a:pPr algn="l" rtl="0"/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Hard- or  Soft-Rimmed Flanges</a:t>
            </a:r>
          </a:p>
          <a:p>
            <a:pPr algn="l" rtl="0"/>
            <a:r>
              <a:rPr lang="en-US" altLang="en-US" sz="2400" dirty="0">
                <a:ea typeface="Times New Roman" pitchFamily="18" charset="0"/>
                <a:cs typeface="B Nazanin" pitchFamily="2" charset="-78"/>
              </a:rPr>
              <a:t>Vacuum </a:t>
            </a:r>
            <a:r>
              <a:rPr lang="en-US" altLang="en-US" sz="2400" dirty="0" smtClean="0">
                <a:ea typeface="Times New Roman" pitchFamily="18" charset="0"/>
                <a:cs typeface="B Nazanin" pitchFamily="2" charset="-78"/>
              </a:rPr>
              <a:t>Pressure</a:t>
            </a:r>
          </a:p>
          <a:p>
            <a:pPr lvl="1" algn="l" rtl="0"/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Although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some women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are able to tolerate the preprogrammed vacuum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pressure without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any discomfort, others may need to adjust the 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pressure up </a:t>
            </a:r>
            <a:r>
              <a:rPr lang="en-US" altLang="en-US" sz="2000" dirty="0">
                <a:ea typeface="Times New Roman" pitchFamily="18" charset="0"/>
                <a:cs typeface="B Nazanin" pitchFamily="2" charset="-78"/>
              </a:rPr>
              <a:t>or down to their own comfort, depending on the </a:t>
            </a:r>
            <a:r>
              <a:rPr lang="en-US" altLang="en-US" sz="2000" b="1" u="sng" dirty="0">
                <a:ea typeface="Times New Roman" pitchFamily="18" charset="0"/>
                <a:cs typeface="B Nazanin" pitchFamily="2" charset="-78"/>
              </a:rPr>
              <a:t>elasticity </a:t>
            </a:r>
            <a:r>
              <a:rPr lang="en-US" altLang="en-US" sz="2000" b="1" u="sng" dirty="0" smtClean="0">
                <a:ea typeface="Times New Roman" pitchFamily="18" charset="0"/>
                <a:cs typeface="B Nazanin" pitchFamily="2" charset="-78"/>
              </a:rPr>
              <a:t>of their </a:t>
            </a:r>
            <a:r>
              <a:rPr lang="en-US" altLang="en-US" sz="2000" b="1" u="sng" dirty="0">
                <a:ea typeface="Times New Roman" pitchFamily="18" charset="0"/>
                <a:cs typeface="B Nazanin" pitchFamily="2" charset="-78"/>
              </a:rPr>
              <a:t>nipple/areolar complex</a:t>
            </a:r>
            <a:r>
              <a:rPr lang="en-US" altLang="en-US" sz="2000" dirty="0" smtClean="0">
                <a:ea typeface="Times New Roman" pitchFamily="18" charset="0"/>
                <a:cs typeface="B Nazanin" pitchFamily="2" charset="-78"/>
              </a:rPr>
              <a:t>.</a:t>
            </a:r>
          </a:p>
        </p:txBody>
      </p:sp>
      <p:pic>
        <p:nvPicPr>
          <p:cNvPr id="4" name="Picture 5" descr="C:\Users\Dr Ravari\Pictures\e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994303" y="2057400"/>
            <a:ext cx="1778910" cy="2971800"/>
          </a:xfrm>
          <a:prstGeom prst="round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730451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562600"/>
            <a:ext cx="8001000" cy="8461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 </a:t>
            </a:r>
            <a:endParaRPr lang="de-DE" sz="2000" dirty="0" smtClean="0"/>
          </a:p>
        </p:txBody>
      </p:sp>
      <p:pic>
        <p:nvPicPr>
          <p:cNvPr id="375813" name="Picture 5" descr="Fig3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564" y="-457199"/>
            <a:ext cx="9782428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600200" y="83403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size and shape of flange is important for successful milk expression</a:t>
            </a:r>
          </a:p>
        </p:txBody>
      </p:sp>
    </p:spTree>
    <p:extLst>
      <p:ext uri="{BB962C8B-B14F-4D97-AF65-F5344CB8AC3E}">
        <p14:creationId xmlns:p14="http://schemas.microsoft.com/office/powerpoint/2010/main" val="3984810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4196214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4380230" y="1485900"/>
            <a:ext cx="36957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30" y="1485900"/>
            <a:ext cx="28194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29000"/>
            <a:ext cx="302768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38902541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5110" r="25000" b="8000"/>
          <a:stretch/>
        </p:blipFill>
        <p:spPr bwMode="auto">
          <a:xfrm>
            <a:off x="4580776" y="1828801"/>
            <a:ext cx="3771997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3333" r="26250" b="7555"/>
          <a:stretch/>
        </p:blipFill>
        <p:spPr bwMode="auto">
          <a:xfrm>
            <a:off x="4479306" y="1828801"/>
            <a:ext cx="3873468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674" y="5678269"/>
            <a:ext cx="790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Many women state that they </a:t>
            </a:r>
            <a:r>
              <a:rPr lang="en-US" b="1" dirty="0" smtClean="0"/>
              <a:t>find</a:t>
            </a:r>
            <a:endParaRPr lang="en-US" b="1" dirty="0"/>
          </a:p>
          <a:p>
            <a:pPr algn="ctr"/>
            <a:r>
              <a:rPr lang="en-US" b="1" dirty="0"/>
              <a:t>the soft-rimmed </a:t>
            </a:r>
            <a:r>
              <a:rPr lang="en-US" b="1" dirty="0" err="1"/>
              <a:t>fl</a:t>
            </a:r>
            <a:r>
              <a:rPr lang="en-US" b="1" dirty="0"/>
              <a:t> </a:t>
            </a:r>
            <a:r>
              <a:rPr lang="en-US" b="1" dirty="0" err="1"/>
              <a:t>anges</a:t>
            </a:r>
            <a:r>
              <a:rPr lang="en-US" b="1" dirty="0"/>
              <a:t> more comfortable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8"/>
          <a:stretch/>
        </p:blipFill>
        <p:spPr bwMode="auto">
          <a:xfrm>
            <a:off x="480154" y="1828800"/>
            <a:ext cx="3895725" cy="3706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0594193"/>
              </p:ext>
            </p:extLst>
          </p:nvPr>
        </p:nvGraphicFramePr>
        <p:xfrm>
          <a:off x="609600" y="76200"/>
          <a:ext cx="7858180" cy="1771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55064632"/>
              </p:ext>
            </p:extLst>
          </p:nvPr>
        </p:nvGraphicFramePr>
        <p:xfrm>
          <a:off x="0" y="1905000"/>
          <a:ext cx="8382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36633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14702299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0555" r="44687" b="7222"/>
          <a:stretch/>
        </p:blipFill>
        <p:spPr bwMode="auto">
          <a:xfrm>
            <a:off x="6019800" y="2057400"/>
            <a:ext cx="30037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42364" r="52083"/>
          <a:stretch/>
        </p:blipFill>
        <p:spPr bwMode="auto">
          <a:xfrm flipH="1">
            <a:off x="2936093" y="2077322"/>
            <a:ext cx="3236107" cy="287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8" t="39167" r="21014" b="5834"/>
          <a:stretch/>
        </p:blipFill>
        <p:spPr bwMode="auto">
          <a:xfrm>
            <a:off x="137160" y="2042160"/>
            <a:ext cx="29108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41238625"/>
              </p:ext>
            </p:extLst>
          </p:nvPr>
        </p:nvGraphicFramePr>
        <p:xfrm>
          <a:off x="3810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9" r="3555" b="21571"/>
          <a:stretch/>
        </p:blipFill>
        <p:spPr>
          <a:xfrm>
            <a:off x="838200" y="1600200"/>
            <a:ext cx="7543800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8"/>
          <a:stretch/>
        </p:blipFill>
        <p:spPr>
          <a:xfrm>
            <a:off x="-76200" y="-76200"/>
            <a:ext cx="9220200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3429" y="1828800"/>
            <a:ext cx="5654424" cy="2965418"/>
          </a:xfrm>
        </p:spPr>
        <p:txBody>
          <a:bodyPr/>
          <a:lstStyle/>
          <a:p>
            <a:pPr marL="623887" indent="-514350" algn="l" rtl="0">
              <a:buFont typeface="+mj-lt"/>
              <a:buAutoNum type="arabicPeriod" startAt="2"/>
            </a:pPr>
            <a:r>
              <a:rPr lang="en-US" sz="2400" dirty="0" smtClean="0"/>
              <a:t>The </a:t>
            </a:r>
            <a:r>
              <a:rPr lang="en-US" sz="2400" dirty="0"/>
              <a:t>other type of breast pump, </a:t>
            </a:r>
            <a:r>
              <a:rPr lang="en-US" sz="2400" dirty="0" smtClean="0"/>
              <a:t>specific </a:t>
            </a:r>
            <a:r>
              <a:rPr lang="en-US" sz="2400" dirty="0"/>
              <a:t>only to the Limerick </a:t>
            </a:r>
            <a:r>
              <a:rPr lang="en-US" sz="2400" dirty="0" smtClean="0"/>
              <a:t>pump, </a:t>
            </a:r>
            <a:r>
              <a:rPr lang="en-US" sz="2400" b="1" u="sng" dirty="0"/>
              <a:t>does not depend on vacuum alone. </a:t>
            </a:r>
            <a:r>
              <a:rPr lang="en-US" sz="2400" dirty="0"/>
              <a:t>It </a:t>
            </a:r>
            <a:r>
              <a:rPr lang="en-US" sz="2400" dirty="0" smtClean="0"/>
              <a:t>combines </a:t>
            </a:r>
            <a:r>
              <a:rPr lang="en-US" sz="2400" b="1" u="sng" dirty="0" smtClean="0">
                <a:solidFill>
                  <a:srgbClr val="FF0000"/>
                </a:solidFill>
              </a:rPr>
              <a:t>vacuum </a:t>
            </a:r>
            <a:r>
              <a:rPr lang="en-US" sz="2400" b="1" u="sng" dirty="0">
                <a:solidFill>
                  <a:srgbClr val="FF0000"/>
                </a:solidFill>
              </a:rPr>
              <a:t>and </a:t>
            </a:r>
            <a:r>
              <a:rPr lang="en-US" sz="2400" b="1" u="sng" dirty="0" smtClean="0">
                <a:solidFill>
                  <a:srgbClr val="FF0000"/>
                </a:solidFill>
              </a:rPr>
              <a:t>compression</a:t>
            </a:r>
            <a:r>
              <a:rPr lang="en-US" sz="2400" dirty="0" smtClean="0"/>
              <a:t>, much </a:t>
            </a:r>
            <a:r>
              <a:rPr lang="en-US" sz="2400" dirty="0"/>
              <a:t>like that of a suckling </a:t>
            </a:r>
            <a:r>
              <a:rPr lang="en-US" sz="2400" dirty="0" smtClean="0"/>
              <a:t>baby, To remove breast milk from the </a:t>
            </a:r>
            <a:r>
              <a:rPr lang="en-US" sz="2400" dirty="0"/>
              <a:t>breast</a:t>
            </a:r>
            <a:r>
              <a:rPr lang="en-US" sz="2400" dirty="0" smtClean="0"/>
              <a:t>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-1" y="4800600"/>
            <a:ext cx="89075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79475" lvl="1" indent="-514350" algn="l" rtl="0"/>
            <a:r>
              <a:rPr lang="en-US" sz="1800" dirty="0"/>
              <a:t>The flange comes in </a:t>
            </a:r>
            <a:r>
              <a:rPr lang="en-US" sz="1800" b="1" u="sng" dirty="0"/>
              <a:t>one size </a:t>
            </a:r>
            <a:r>
              <a:rPr lang="en-US" sz="1800" b="1" dirty="0"/>
              <a:t>only</a:t>
            </a:r>
            <a:r>
              <a:rPr lang="en-US" sz="1800" dirty="0"/>
              <a:t> and allows for any size nipples to be comfortably compressed instead of pulling them into a tunnel. </a:t>
            </a:r>
            <a:endParaRPr lang="en-US" sz="1800" dirty="0" smtClean="0"/>
          </a:p>
          <a:p>
            <a:pPr marL="879475" lvl="1" indent="-514350" algn="l" rtl="0"/>
            <a:r>
              <a:rPr lang="en-US" sz="1800" dirty="0" smtClean="0"/>
              <a:t>The vacuum pressures may </a:t>
            </a:r>
            <a:r>
              <a:rPr lang="en-US" sz="1800" b="1" u="sng" dirty="0" smtClean="0"/>
              <a:t>be decreased more than the other types of pumps </a:t>
            </a:r>
            <a:r>
              <a:rPr lang="en-US" sz="1800" dirty="0" smtClean="0"/>
              <a:t>but continue to be enough for effective breast milk removal.</a:t>
            </a:r>
          </a:p>
          <a:p>
            <a:pPr marL="566737" indent="-457200" algn="l" rtl="0">
              <a:buFont typeface="+mj-lt"/>
              <a:buAutoNum type="arabicPeriod" startAt="2"/>
            </a:pPr>
            <a:endParaRPr lang="en-US" sz="2000" dirty="0" smtClean="0"/>
          </a:p>
          <a:p>
            <a:pPr marL="566737" indent="-457200" algn="l" rtl="0">
              <a:buFont typeface="+mj-lt"/>
              <a:buAutoNum type="arabicPeriod" startAt="2"/>
            </a:pP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8064" r="24512" b="12805"/>
          <a:stretch/>
        </p:blipFill>
        <p:spPr bwMode="auto">
          <a:xfrm>
            <a:off x="5837676" y="1981200"/>
            <a:ext cx="2971800" cy="2222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6921" y="381000"/>
            <a:ext cx="8605729" cy="1294134"/>
            <a:chOff x="0" y="1265"/>
            <a:chExt cx="8605729" cy="1294134"/>
          </a:xfrm>
        </p:grpSpPr>
        <p:sp>
          <p:nvSpPr>
            <p:cNvPr id="8" name="Rounded Rectangle 7"/>
            <p:cNvSpPr/>
            <p:nvPr/>
          </p:nvSpPr>
          <p:spPr>
            <a:xfrm>
              <a:off x="0" y="1265"/>
              <a:ext cx="8605729" cy="12941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3174" y="64439"/>
              <a:ext cx="8479381" cy="11677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There are </a:t>
              </a:r>
              <a:r>
                <a:rPr lang="en-US" sz="2800" b="1" u="sng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Two main types </a:t>
              </a:r>
              <a:r>
                <a:rPr 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of double electric breast pumps available on the market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3741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22444595"/>
              </p:ext>
            </p:extLst>
          </p:nvPr>
        </p:nvGraphicFramePr>
        <p:xfrm>
          <a:off x="914400" y="274638"/>
          <a:ext cx="7301059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G:\Pump_Slide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91459" cy="37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8" action="ppaction://program"/>
          </p:cNvPr>
          <p:cNvSpPr/>
          <p:nvPr/>
        </p:nvSpPr>
        <p:spPr>
          <a:xfrm>
            <a:off x="914401" y="5638800"/>
            <a:ext cx="7467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Breast Pump Instruction PJ's Comfort by Limerick</a:t>
            </a:r>
          </a:p>
        </p:txBody>
      </p:sp>
    </p:spTree>
    <p:extLst>
      <p:ext uri="{BB962C8B-B14F-4D97-AF65-F5344CB8AC3E}">
        <p14:creationId xmlns:p14="http://schemas.microsoft.com/office/powerpoint/2010/main" val="6843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slides\KANGAROO\UPSALA\pic\personal\100NIKON\DSCN0598.JPG"/>
          <p:cNvPicPr>
            <a:picLocks noChangeAspect="1" noChangeArrowheads="1"/>
          </p:cNvPicPr>
          <p:nvPr/>
        </p:nvPicPr>
        <p:blipFill>
          <a:blip r:embed="rId3" cstate="print"/>
          <a:srcRect l="21347" t="16480" r="31465" b="19099"/>
          <a:stretch>
            <a:fillRect/>
          </a:stretch>
        </p:blipFill>
        <p:spPr bwMode="auto">
          <a:xfrm>
            <a:off x="5774188" y="1981200"/>
            <a:ext cx="2977116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72154514"/>
              </p:ext>
            </p:extLst>
          </p:nvPr>
        </p:nvGraphicFramePr>
        <p:xfrm>
          <a:off x="762000" y="228600"/>
          <a:ext cx="7924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588" y="1524000"/>
            <a:ext cx="5181600" cy="4495800"/>
          </a:xfrm>
        </p:spPr>
        <p:txBody>
          <a:bodyPr/>
          <a:lstStyle/>
          <a:p>
            <a:pPr algn="l" rtl="0">
              <a:defRPr/>
            </a:pPr>
            <a:r>
              <a:rPr lang="en-US" sz="2000" dirty="0" smtClean="0"/>
              <a:t>Use when time is limited in order to increase a milk supply, as well as for prematurity, maternal or infant illness, or other special situations</a:t>
            </a:r>
            <a:r>
              <a:rPr lang="en-US" sz="1200" dirty="0" smtClean="0"/>
              <a:t> </a:t>
            </a:r>
            <a:r>
              <a:rPr lang="en-US" sz="2000" b="1" dirty="0" smtClean="0"/>
              <a:t>More milk</a:t>
            </a:r>
            <a:r>
              <a:rPr lang="en-US" sz="2000" dirty="0" smtClean="0"/>
              <a:t>,</a:t>
            </a:r>
          </a:p>
          <a:p>
            <a:pPr algn="l" rtl="0">
              <a:defRPr/>
            </a:pPr>
            <a:r>
              <a:rPr lang="en-US" sz="2000" dirty="0" smtClean="0"/>
              <a:t>Did </a:t>
            </a:r>
            <a:r>
              <a:rPr lang="en-US" sz="2000" b="1" u="sng" dirty="0" smtClean="0"/>
              <a:t>better in stimulating prolactin </a:t>
            </a:r>
            <a:r>
              <a:rPr lang="en-US" sz="2000" dirty="0" smtClean="0"/>
              <a:t>levels than did </a:t>
            </a:r>
            <a:r>
              <a:rPr lang="en-US" sz="2000" u="sng" dirty="0" smtClean="0"/>
              <a:t>battery</a:t>
            </a:r>
            <a:r>
              <a:rPr lang="en-US" sz="2000" dirty="0" smtClean="0"/>
              <a:t> or </a:t>
            </a:r>
            <a:r>
              <a:rPr lang="en-US" sz="2000" u="sng" dirty="0" smtClean="0"/>
              <a:t>manual pumps</a:t>
            </a:r>
            <a:r>
              <a:rPr lang="en-US" sz="2000" dirty="0" smtClean="0"/>
              <a:t>, or </a:t>
            </a:r>
            <a:r>
              <a:rPr lang="en-US" sz="2000" u="sng" dirty="0" smtClean="0"/>
              <a:t>hand expression</a:t>
            </a:r>
            <a:r>
              <a:rPr lang="en-US" sz="2000" dirty="0" smtClean="0"/>
              <a:t>, when only one breast was stimulated at a time </a:t>
            </a:r>
          </a:p>
          <a:p>
            <a:pPr algn="l" rtl="0">
              <a:defRPr/>
            </a:pPr>
            <a:r>
              <a:rPr lang="en-US" sz="2000" dirty="0" smtClean="0"/>
              <a:t>Most mothers prefer double,</a:t>
            </a:r>
            <a:endParaRPr lang="en-CA" sz="2000" dirty="0" smtClean="0"/>
          </a:p>
          <a:p>
            <a:pPr algn="l" rtl="0">
              <a:defRPr/>
            </a:pPr>
            <a:r>
              <a:rPr lang="en-US" sz="2000" dirty="0" smtClean="0"/>
              <a:t>Less time involved than single,</a:t>
            </a:r>
          </a:p>
          <a:p>
            <a:pPr lvl="1" algn="l" rtl="0">
              <a:defRPr/>
            </a:pPr>
            <a:r>
              <a:rPr lang="en-US" sz="1600" dirty="0" smtClean="0"/>
              <a:t>10–15 minutes for double pump, </a:t>
            </a:r>
          </a:p>
          <a:p>
            <a:pPr lvl="1" algn="l" rtl="0">
              <a:defRPr/>
            </a:pPr>
            <a:r>
              <a:rPr lang="en-US" sz="1600" dirty="0" smtClean="0"/>
              <a:t>20–30 minutes for single pump.</a:t>
            </a:r>
          </a:p>
          <a:p>
            <a:pPr algn="l" rtl="0">
              <a:buFont typeface="Wingdings" pitchFamily="2" charset="2"/>
              <a:buNone/>
              <a:defRPr/>
            </a:pPr>
            <a:endParaRPr lang="en-US" sz="2000" dirty="0"/>
          </a:p>
        </p:txBody>
      </p:sp>
      <p:pic>
        <p:nvPicPr>
          <p:cNvPr id="9" name="Picture 5" descr="Fig2-055"/>
          <p:cNvPicPr>
            <a:picLocks noChangeAspect="1" noChangeArrowheads="1"/>
          </p:cNvPicPr>
          <p:nvPr/>
        </p:nvPicPr>
        <p:blipFill rotWithShape="1">
          <a:blip r:embed="rId9" cstate="print"/>
          <a:srcRect l="11559" r="32153"/>
          <a:stretch/>
        </p:blipFill>
        <p:spPr bwMode="auto">
          <a:xfrm>
            <a:off x="5740055" y="1981199"/>
            <a:ext cx="3011249" cy="316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3200" dirty="0"/>
              <a:t>Cupping the breast </a:t>
            </a:r>
            <a:r>
              <a:rPr lang="en-US" sz="3200" dirty="0" smtClean="0"/>
              <a:t>also </a:t>
            </a:r>
            <a:r>
              <a:rPr lang="en-US" sz="3200" dirty="0"/>
              <a:t>allows for the mother to </a:t>
            </a:r>
            <a:r>
              <a:rPr lang="en-US" sz="3200" dirty="0" smtClean="0"/>
              <a:t>massage her </a:t>
            </a:r>
            <a:r>
              <a:rPr lang="en-US" sz="3200" dirty="0"/>
              <a:t>breasts during pumping, which has proven </a:t>
            </a:r>
            <a:r>
              <a:rPr lang="en-US" sz="3200" dirty="0" smtClean="0"/>
              <a:t>to</a:t>
            </a:r>
          </a:p>
          <a:p>
            <a:pPr lvl="1" algn="l" rtl="0"/>
            <a:r>
              <a:rPr lang="en-US" sz="2800" dirty="0" smtClean="0"/>
              <a:t>increase </a:t>
            </a:r>
            <a:r>
              <a:rPr lang="en-US" sz="2800" b="1" dirty="0"/>
              <a:t>milk production</a:t>
            </a:r>
            <a:r>
              <a:rPr lang="en-US" sz="2800" dirty="0"/>
              <a:t>,</a:t>
            </a:r>
          </a:p>
          <a:p>
            <a:pPr lvl="1" algn="l" rtl="0"/>
            <a:r>
              <a:rPr lang="en-US" sz="2800" dirty="0" smtClean="0"/>
              <a:t>increases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ejection </a:t>
            </a:r>
            <a:r>
              <a:rPr lang="en-US" sz="2800" b="1" dirty="0" smtClean="0">
                <a:solidFill>
                  <a:srgbClr val="FF0000"/>
                </a:solidFill>
              </a:rPr>
              <a:t>of milk </a:t>
            </a:r>
            <a:r>
              <a:rPr lang="en-US" sz="2800" dirty="0"/>
              <a:t>already in the breast, </a:t>
            </a:r>
            <a:endParaRPr lang="en-US" sz="2800" dirty="0" smtClean="0"/>
          </a:p>
          <a:p>
            <a:pPr lvl="1" algn="l" rtl="0"/>
            <a:r>
              <a:rPr lang="en-US" sz="2800" dirty="0" smtClean="0"/>
              <a:t>ensuring </a:t>
            </a:r>
            <a:r>
              <a:rPr lang="en-US" sz="2800" dirty="0"/>
              <a:t>more </a:t>
            </a:r>
            <a:r>
              <a:rPr lang="en-US" sz="2800" b="1" dirty="0"/>
              <a:t>complete emptying </a:t>
            </a:r>
            <a:r>
              <a:rPr lang="en-US" sz="2800" dirty="0"/>
              <a:t>of </a:t>
            </a:r>
            <a:r>
              <a:rPr lang="en-US" sz="2800" dirty="0" smtClean="0"/>
              <a:t>the breast and </a:t>
            </a:r>
          </a:p>
          <a:p>
            <a:pPr lvl="1" algn="l" rtl="0"/>
            <a:r>
              <a:rPr lang="en-US" sz="2800" dirty="0" smtClean="0"/>
              <a:t>can possibly increase </a:t>
            </a:r>
            <a:r>
              <a:rPr lang="en-US" sz="2800" dirty="0"/>
              <a:t>the </a:t>
            </a:r>
            <a:r>
              <a:rPr lang="en-US" sz="2800" b="1" dirty="0"/>
              <a:t>fat content </a:t>
            </a:r>
            <a:r>
              <a:rPr lang="en-US" sz="2800" dirty="0"/>
              <a:t>of the milk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8766262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00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4294967295"/>
          </p:nvPr>
        </p:nvSpPr>
        <p:spPr>
          <a:xfrm>
            <a:off x="685800" y="914400"/>
            <a:ext cx="7848600" cy="5064125"/>
          </a:xfrm>
          <a:prstGeom prst="rect">
            <a:avLst/>
          </a:prstGeom>
        </p:spPr>
        <p:txBody>
          <a:bodyPr/>
          <a:lstStyle/>
          <a:p>
            <a:pPr algn="l" rtl="0"/>
            <a:r>
              <a:rPr lang="en-US" sz="3200" dirty="0"/>
              <a:t>C</a:t>
            </a:r>
            <a:r>
              <a:rPr lang="en-US" sz="3200" dirty="0" smtClean="0"/>
              <a:t>ombining </a:t>
            </a:r>
            <a:r>
              <a:rPr lang="en-US" sz="3200" b="1" u="sng" dirty="0" smtClean="0"/>
              <a:t>breast expression and </a:t>
            </a:r>
            <a:r>
              <a:rPr lang="en-US" sz="3200" b="1" u="sng" dirty="0" smtClean="0">
                <a:solidFill>
                  <a:srgbClr val="FF0000"/>
                </a:solidFill>
              </a:rPr>
              <a:t>massage</a:t>
            </a:r>
            <a:r>
              <a:rPr lang="en-US" sz="3200" b="1" dirty="0" smtClean="0"/>
              <a:t> </a:t>
            </a:r>
            <a:r>
              <a:rPr lang="en-US" sz="3200" dirty="0" smtClean="0"/>
              <a:t>with </a:t>
            </a:r>
            <a:r>
              <a:rPr lang="en-US" sz="3200" b="1" dirty="0" smtClean="0">
                <a:solidFill>
                  <a:srgbClr val="FF0000"/>
                </a:solidFill>
              </a:rPr>
              <a:t>electric pumping </a:t>
            </a:r>
            <a:r>
              <a:rPr lang="en-US" sz="3200" dirty="0" smtClean="0"/>
              <a:t>may increase milk </a:t>
            </a:r>
            <a:r>
              <a:rPr lang="en-US" sz="3200" dirty="0" err="1" smtClean="0"/>
              <a:t>output..</a:t>
            </a:r>
            <a:r>
              <a:rPr lang="en-US" sz="3200" i="1" u="sng" dirty="0" err="1" smtClean="0"/>
              <a:t>Without</a:t>
            </a:r>
            <a:r>
              <a:rPr lang="en-US" sz="3200" i="1" u="sng" dirty="0" smtClean="0"/>
              <a:t> increasing frequency or duration of pumping, milk output increased </a:t>
            </a:r>
            <a:r>
              <a:rPr lang="en-US" sz="3200" dirty="0" smtClean="0"/>
              <a:t>over several weeks from an average of </a:t>
            </a:r>
            <a:r>
              <a:rPr lang="en-US" sz="3200" b="1" u="sng" dirty="0" smtClean="0">
                <a:solidFill>
                  <a:srgbClr val="FF0000"/>
                </a:solidFill>
              </a:rPr>
              <a:t>591 ml/day </a:t>
            </a:r>
            <a:r>
              <a:rPr lang="en-US" sz="3200" dirty="0" smtClean="0"/>
              <a:t>to a post instruction output of </a:t>
            </a:r>
            <a:r>
              <a:rPr lang="en-US" sz="3200" b="1" u="sng" dirty="0" smtClean="0">
                <a:solidFill>
                  <a:srgbClr val="FF0000"/>
                </a:solidFill>
              </a:rPr>
              <a:t>862 ml/day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073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81200"/>
            <a:ext cx="8305800" cy="2362200"/>
          </a:xfrm>
        </p:spPr>
        <p:txBody>
          <a:bodyPr/>
          <a:lstStyle/>
          <a:p>
            <a:pPr algn="l" rtl="0"/>
            <a:r>
              <a:rPr lang="en-US" sz="2400" b="1" dirty="0" smtClean="0"/>
              <a:t>Sequential </a:t>
            </a:r>
            <a:r>
              <a:rPr lang="en-US" sz="2400" b="1" dirty="0"/>
              <a:t>expression without massage: 51 grams</a:t>
            </a:r>
          </a:p>
          <a:p>
            <a:pPr algn="l" rtl="0"/>
            <a:r>
              <a:rPr lang="en-US" sz="2400" b="1" dirty="0" smtClean="0"/>
              <a:t>Sequential </a:t>
            </a:r>
            <a:r>
              <a:rPr lang="en-US" sz="2400" b="1" dirty="0"/>
              <a:t>expression with massage: 79 grams</a:t>
            </a:r>
          </a:p>
          <a:p>
            <a:pPr algn="l" rtl="0"/>
            <a:r>
              <a:rPr lang="en-US" sz="2400" b="1" dirty="0" smtClean="0"/>
              <a:t>Simultaneous </a:t>
            </a:r>
            <a:r>
              <a:rPr lang="en-US" sz="2400" b="1" dirty="0"/>
              <a:t>pumping without massage: 88 grams</a:t>
            </a:r>
          </a:p>
          <a:p>
            <a:pPr algn="l" rtl="0"/>
            <a:r>
              <a:rPr lang="en-US" sz="2400" b="1" dirty="0" smtClean="0"/>
              <a:t>Simultaneous </a:t>
            </a:r>
            <a:r>
              <a:rPr lang="en-US" sz="2400" b="1" dirty="0"/>
              <a:t>pumping with massage: 125 grams</a:t>
            </a:r>
          </a:p>
          <a:p>
            <a:pPr algn="l" rtl="0"/>
            <a:endParaRPr lang="en-US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215139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838200" y="4038600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massage occurred before pumping, but theoretically, </a:t>
            </a:r>
            <a:r>
              <a:rPr lang="en-US" dirty="0" err="1"/>
              <a:t>addi</a:t>
            </a:r>
            <a:r>
              <a:rPr lang="en-US" dirty="0"/>
              <a:t>-</a:t>
            </a:r>
          </a:p>
          <a:p>
            <a:r>
              <a:rPr lang="en-US" dirty="0" err="1"/>
              <a:t>tional</a:t>
            </a:r>
            <a:r>
              <a:rPr lang="en-US" dirty="0"/>
              <a:t> massage during pumping could even have higher yields.</a:t>
            </a:r>
          </a:p>
          <a:p>
            <a:r>
              <a:rPr lang="en-US" dirty="0" smtClean="0"/>
              <a:t>following </a:t>
            </a:r>
            <a:r>
              <a:rPr lang="en-US" dirty="0"/>
              <a:t>milk </a:t>
            </a:r>
            <a:r>
              <a:rPr lang="en-US" dirty="0" smtClean="0"/>
              <a:t>expression amounts </a:t>
            </a:r>
            <a:r>
              <a:rPr lang="en-US" dirty="0"/>
              <a:t>on 36 women with preterm infants in a NICU in the</a:t>
            </a:r>
          </a:p>
          <a:p>
            <a:r>
              <a:rPr lang="en-US" dirty="0" smtClean="0"/>
              <a:t>United Kingdom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8382000" cy="4525962"/>
          </a:xfrm>
        </p:spPr>
        <p:txBody>
          <a:bodyPr/>
          <a:lstStyle/>
          <a:p>
            <a:pPr algn="l" rtl="0"/>
            <a:r>
              <a:rPr lang="en-US" sz="2800" b="1" dirty="0" smtClean="0"/>
              <a:t>Combine</a:t>
            </a:r>
          </a:p>
          <a:p>
            <a:pPr lvl="1" algn="l" rtl="0"/>
            <a:r>
              <a:rPr lang="en-US" sz="2400" b="1" u="sng" dirty="0" smtClean="0"/>
              <a:t>Hand </a:t>
            </a:r>
            <a:r>
              <a:rPr lang="en-US" sz="2400" b="1" u="sng" dirty="0"/>
              <a:t>expression </a:t>
            </a:r>
            <a:r>
              <a:rPr lang="en-US" sz="2400" u="sng" dirty="0"/>
              <a:t>with </a:t>
            </a:r>
            <a:endParaRPr lang="en-US" sz="2400" u="sng" dirty="0" smtClean="0"/>
          </a:p>
          <a:p>
            <a:pPr lvl="1" algn="l" rtl="0"/>
            <a:r>
              <a:rPr lang="en-US" sz="2400" b="1" u="sng" dirty="0" smtClean="0"/>
              <a:t>Electric </a:t>
            </a:r>
            <a:r>
              <a:rPr lang="en-US" sz="2400" b="1" u="sng" dirty="0"/>
              <a:t>breast pump </a:t>
            </a:r>
            <a:r>
              <a:rPr lang="en-US" sz="2400" b="1" u="sng" dirty="0" smtClean="0"/>
              <a:t>expression</a:t>
            </a:r>
          </a:p>
          <a:p>
            <a:pPr algn="l" rtl="0"/>
            <a:r>
              <a:rPr lang="en-US" sz="2800" dirty="0"/>
              <a:t>demonstrated an </a:t>
            </a:r>
            <a:r>
              <a:rPr lang="en-US" sz="2800" dirty="0" smtClean="0"/>
              <a:t>average milk </a:t>
            </a:r>
            <a:r>
              <a:rPr lang="en-US" sz="2800" dirty="0"/>
              <a:t>production between </a:t>
            </a:r>
            <a:r>
              <a:rPr lang="en-US" sz="2800" b="1" u="sng" dirty="0"/>
              <a:t>900 and 1000 mL </a:t>
            </a:r>
            <a:r>
              <a:rPr lang="en-US" sz="2800" b="1" u="sng" dirty="0" smtClean="0"/>
              <a:t>/day </a:t>
            </a:r>
            <a:r>
              <a:rPr lang="en-US" sz="2800" b="1" u="sng" dirty="0"/>
              <a:t>by day 8, </a:t>
            </a:r>
            <a:r>
              <a:rPr lang="en-US" sz="2800" b="1" u="sng" dirty="0" smtClean="0"/>
              <a:t>compared with </a:t>
            </a:r>
            <a:r>
              <a:rPr lang="en-US" sz="2800" b="1" u="sng" dirty="0"/>
              <a:t>typical milk production of 500 to 600 mL </a:t>
            </a:r>
            <a:r>
              <a:rPr lang="en-US" sz="2800" dirty="0"/>
              <a:t>average per day </a:t>
            </a:r>
            <a:r>
              <a:rPr lang="en-US" sz="2800" dirty="0" smtClean="0"/>
              <a:t>using only </a:t>
            </a:r>
            <a:r>
              <a:rPr lang="en-US" sz="2800" dirty="0"/>
              <a:t>an electric pump</a:t>
            </a:r>
            <a:r>
              <a:rPr lang="en-US" sz="2800" dirty="0" smtClean="0"/>
              <a:t>.. </a:t>
            </a:r>
            <a:r>
              <a:rPr lang="en-US" sz="2800" b="1" dirty="0"/>
              <a:t>expressed milk volumes can be increased by </a:t>
            </a:r>
            <a:r>
              <a:rPr lang="en-US" sz="2800" b="1" dirty="0">
                <a:solidFill>
                  <a:srgbClr val="FF0000"/>
                </a:solidFill>
              </a:rPr>
              <a:t>48% by (HOP) </a:t>
            </a:r>
          </a:p>
          <a:p>
            <a:pPr algn="l" rtl="0"/>
            <a:r>
              <a:rPr lang="en-US" sz="2800" b="1" dirty="0" smtClean="0"/>
              <a:t>. </a:t>
            </a:r>
            <a:endParaRPr lang="en-US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3373268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 Ravari\Downloads\Hands-Free-Breast-Pum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50000" r="12500" b="17325"/>
          <a:stretch/>
        </p:blipFill>
        <p:spPr bwMode="auto">
          <a:xfrm>
            <a:off x="5092337" y="1752600"/>
            <a:ext cx="3518263" cy="228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371600"/>
            <a:ext cx="4343400" cy="3276600"/>
          </a:xfrm>
        </p:spPr>
        <p:txBody>
          <a:bodyPr/>
          <a:lstStyle/>
          <a:p>
            <a:pPr algn="l" rtl="0"/>
            <a:r>
              <a:rPr lang="en-US" sz="2400" dirty="0" smtClean="0"/>
              <a:t>Massage </a:t>
            </a:r>
            <a:r>
              <a:rPr lang="en-US" sz="2400" dirty="0"/>
              <a:t>both </a:t>
            </a:r>
            <a:r>
              <a:rPr lang="en-US" sz="2400" dirty="0" smtClean="0"/>
              <a:t>breasts</a:t>
            </a:r>
          </a:p>
          <a:p>
            <a:pPr algn="l" rtl="0"/>
            <a:r>
              <a:rPr lang="en-US" sz="2400" dirty="0"/>
              <a:t>Pump both breasts </a:t>
            </a:r>
            <a:r>
              <a:rPr lang="en-US" sz="2400" dirty="0" smtClean="0"/>
              <a:t>simultaneously</a:t>
            </a:r>
          </a:p>
          <a:p>
            <a:pPr algn="l" rtl="0"/>
            <a:r>
              <a:rPr lang="en-US" sz="2400" dirty="0" smtClean="0"/>
              <a:t>Both </a:t>
            </a:r>
            <a:r>
              <a:rPr lang="en-US" sz="2400" dirty="0"/>
              <a:t>massage and compression during milk </a:t>
            </a:r>
            <a:r>
              <a:rPr lang="en-US" sz="2400" dirty="0" smtClean="0"/>
              <a:t>expression</a:t>
            </a:r>
          </a:p>
          <a:p>
            <a:pPr algn="l" rtl="0"/>
            <a:r>
              <a:rPr lang="en-US" sz="2400" dirty="0"/>
              <a:t>Stop pumping once milk </a:t>
            </a:r>
            <a:r>
              <a:rPr lang="en-US" sz="2400" dirty="0" smtClean="0"/>
              <a:t>flow </a:t>
            </a:r>
            <a:r>
              <a:rPr lang="en-US" sz="2400" dirty="0"/>
              <a:t>is reduced to </a:t>
            </a:r>
            <a:r>
              <a:rPr lang="en-US" sz="2400" dirty="0" smtClean="0"/>
              <a:t>drops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5370416"/>
              </p:ext>
            </p:extLst>
          </p:nvPr>
        </p:nvGraphicFramePr>
        <p:xfrm>
          <a:off x="685800" y="152400"/>
          <a:ext cx="7848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>
            <a:hlinkClick r:id="rId9" action="ppaction://program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5776" r="13100" b="6250"/>
          <a:stretch/>
        </p:blipFill>
        <p:spPr bwMode="auto">
          <a:xfrm>
            <a:off x="5018314" y="1752600"/>
            <a:ext cx="3592286" cy="2395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674914" y="4495800"/>
            <a:ext cx="8545286" cy="18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 rtl="0"/>
            <a:r>
              <a:rPr lang="en-US" sz="2400" dirty="0" smtClean="0"/>
              <a:t>Repeat massage</a:t>
            </a:r>
          </a:p>
          <a:p>
            <a:pPr lvl="1" algn="l" rtl="0"/>
            <a:r>
              <a:rPr lang="en-US" sz="2000" dirty="0" smtClean="0"/>
              <a:t>Single pump and/or hand express</a:t>
            </a:r>
          </a:p>
          <a:p>
            <a:pPr lvl="2" algn="l" rtl="0"/>
            <a:r>
              <a:rPr lang="en-US" sz="1800" dirty="0" smtClean="0"/>
              <a:t>Alternating breasts for several minutes at a time</a:t>
            </a:r>
          </a:p>
          <a:p>
            <a:pPr algn="l" rtl="0"/>
            <a:r>
              <a:rPr lang="en-US" sz="2400" dirty="0" smtClean="0"/>
              <a:t>Continue until breasts feel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0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533400" y="1676400"/>
            <a:ext cx="8229600" cy="40751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 rtl="0">
              <a:buFont typeface="+mj-lt"/>
              <a:buAutoNum type="alphaUcPeriod"/>
            </a:pPr>
            <a:r>
              <a:rPr lang="en-US" sz="2400" b="1" dirty="0"/>
              <a:t>The most common form of milk expression throughout the world. </a:t>
            </a:r>
            <a:endParaRPr lang="en-US" sz="2400" b="1" dirty="0" smtClean="0"/>
          </a:p>
          <a:p>
            <a:pPr marL="0" indent="0" algn="l" rtl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000" b="1" dirty="0" smtClean="0"/>
              <a:t>(Core Curriculum Lactation consultant practice 2013</a:t>
            </a:r>
            <a:r>
              <a:rPr lang="en-US" sz="2000" dirty="0" smtClean="0"/>
              <a:t>)</a:t>
            </a:r>
            <a:endParaRPr lang="en-US" sz="2000" dirty="0"/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 smtClean="0"/>
              <a:t>All hospital maternity nursing staff should be trained in </a:t>
            </a:r>
            <a:r>
              <a:rPr lang="en-US" sz="2000" dirty="0"/>
              <a:t>teaching Hand </a:t>
            </a:r>
            <a:r>
              <a:rPr lang="en-US" sz="2000" dirty="0" smtClean="0"/>
              <a:t>expression(AAP2009),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 smtClean="0"/>
              <a:t>Every mother should be trained in teaching hand expression . 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No equipment, not </a:t>
            </a:r>
            <a:r>
              <a:rPr lang="en-US" sz="2000" dirty="0" smtClean="0"/>
              <a:t>noisy, or power </a:t>
            </a:r>
            <a:r>
              <a:rPr lang="en-US" sz="2000" dirty="0"/>
              <a:t>source (electricity) is </a:t>
            </a:r>
            <a:r>
              <a:rPr lang="en-US" sz="2000" dirty="0" smtClean="0"/>
              <a:t>required.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Hands are always </a:t>
            </a:r>
            <a:r>
              <a:rPr lang="en-US" sz="2000" dirty="0" smtClean="0"/>
              <a:t>available. </a:t>
            </a:r>
          </a:p>
          <a:p>
            <a:pPr marL="712788" lvl="1" indent="-457200" algn="l" rtl="0">
              <a:buFont typeface="+mj-lt"/>
              <a:buAutoNum type="arabicPeriod"/>
            </a:pPr>
            <a:r>
              <a:rPr lang="en-US" sz="2000" dirty="0"/>
              <a:t>No cost to </a:t>
            </a:r>
            <a:r>
              <a:rPr lang="en-US" sz="2000" dirty="0" smtClean="0"/>
              <a:t>mother</a:t>
            </a:r>
            <a:endParaRPr lang="en-US" sz="2400" dirty="0" smtClean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 smtClean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/>
          </a:p>
          <a:p>
            <a:pPr marL="712788" lvl="1" indent="-457200" algn="l" rtl="0">
              <a:buFont typeface="+mj-lt"/>
              <a:buAutoNum type="arabicPeriod"/>
            </a:pPr>
            <a:endParaRPr lang="en-US" sz="20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7617457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8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524000"/>
            <a:ext cx="8229600" cy="4075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2788" lvl="1" indent="-457200" algn="l" rtl="0">
              <a:buFont typeface="+mj-lt"/>
              <a:buAutoNum type="alphaUcPeriod" startAt="2"/>
            </a:pPr>
            <a:r>
              <a:rPr lang="en-US" sz="2400" b="1" dirty="0"/>
              <a:t>Reason to express milk by hand </a:t>
            </a:r>
            <a:br>
              <a:rPr lang="en-US" sz="2400" b="1" dirty="0"/>
            </a:br>
            <a:r>
              <a:rPr lang="en-US" sz="2400" b="1" dirty="0"/>
              <a:t>(in addition)…</a:t>
            </a:r>
            <a:endParaRPr lang="en-US" sz="2400" b="1" dirty="0" smtClean="0"/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direct expression into the baby’s mouth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soften an engorged nipple/areola.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Drains overfull milk duct to make it easier for baby to latch on.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To elicit the milk ejection reflex prior to breastfeeding or pumping.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/>
              <a:t>If the nipple are sore or macerated and use of pump will exacerbate the tissue damage</a:t>
            </a:r>
            <a:r>
              <a:rPr lang="en-US" sz="2000" dirty="0" smtClean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2000" dirty="0" smtClean="0"/>
              <a:t>When breast pumps are unaffordable. </a:t>
            </a:r>
            <a:endParaRPr lang="en-US" sz="2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0867498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69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1524000"/>
            <a:ext cx="8229600" cy="502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2788" lvl="1" indent="-457200" algn="l" rtl="0">
              <a:buFont typeface="+mj-lt"/>
              <a:buAutoNum type="alphaUcPeriod" startAt="2"/>
            </a:pPr>
            <a:r>
              <a:rPr lang="en-US" sz="2400" b="1" dirty="0"/>
              <a:t>Reason to express milk by hand </a:t>
            </a:r>
            <a:r>
              <a:rPr lang="en-US" sz="2400" b="1" dirty="0" smtClean="0"/>
              <a:t>(</a:t>
            </a:r>
            <a:r>
              <a:rPr lang="en-US" sz="2400" b="1" dirty="0"/>
              <a:t>in addition)…</a:t>
            </a:r>
            <a:endParaRPr lang="en-US" sz="2400" b="1" dirty="0" smtClean="0"/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Expressing </a:t>
            </a:r>
            <a:r>
              <a:rPr lang="en-US" sz="1600" b="1" dirty="0"/>
              <a:t>colostrum</a:t>
            </a:r>
            <a:r>
              <a:rPr lang="en-US" sz="1600" dirty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Hand expression can be very effective and quick when the mother is experienced.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Some mothers prefer the skin-to-skin stimulation from hand expression rather than the feel of plastic and sound of a pump.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Skin to skin contact is more stimulating than the feel of a plastic shield. 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Many mothers are more comfortable with manual expression of breast milk because it is more natural and the procedure is easy to learn</a:t>
            </a:r>
            <a:r>
              <a:rPr lang="en-US" sz="1600" dirty="0" smtClean="0"/>
              <a:t>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Hand expression is usually more gentle than a pump  particularly if the mother’s nipple is sore.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There is less risk of cross- infection since the mother does not use equipment that may be also handled by others.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/>
              <a:t>Milk expressed by electric breast pumping also appears to have greater bacterial contamination than milk expressed by hand.</a:t>
            </a:r>
          </a:p>
          <a:p>
            <a:pPr marL="836613" lvl="2" indent="-342900" algn="l" rtl="0">
              <a:buFont typeface="+mj-lt"/>
              <a:buAutoNum type="arabicPeriod"/>
            </a:pPr>
            <a:r>
              <a:rPr lang="en-US" sz="1600" dirty="0" smtClean="0"/>
              <a:t>Manual </a:t>
            </a:r>
            <a:r>
              <a:rPr lang="en-US" sz="1600" dirty="0"/>
              <a:t>expression </a:t>
            </a:r>
            <a:r>
              <a:rPr lang="en-US" sz="1600" dirty="0" smtClean="0"/>
              <a:t>is.</a:t>
            </a:r>
          </a:p>
          <a:p>
            <a:pPr marL="623887" indent="-514350" algn="l" rtl="0">
              <a:buFont typeface="+mj-lt"/>
              <a:buAutoNum type="arabicPeriod"/>
            </a:pPr>
            <a:endParaRPr lang="en-US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43877702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5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79412216"/>
              </p:ext>
            </p:extLst>
          </p:nvPr>
        </p:nvGraphicFramePr>
        <p:xfrm>
          <a:off x="762000" y="381000"/>
          <a:ext cx="7543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5715000" cy="4267200"/>
          </a:xfrm>
        </p:spPr>
        <p:txBody>
          <a:bodyPr>
            <a:noAutofit/>
          </a:bodyPr>
          <a:lstStyle/>
          <a:p>
            <a:pPr algn="l" rtl="0">
              <a:defRPr/>
            </a:pPr>
            <a:r>
              <a:rPr lang="en-US" sz="2400" dirty="0" smtClean="0"/>
              <a:t>It is easier to learn to hand </a:t>
            </a:r>
            <a:r>
              <a:rPr lang="en-US" sz="2400" b="1" u="sng" dirty="0" smtClean="0"/>
              <a:t>express when the breast is soft </a:t>
            </a:r>
            <a:r>
              <a:rPr lang="en-US" sz="2400" dirty="0" smtClean="0"/>
              <a:t>rather than engorged and painful.</a:t>
            </a:r>
          </a:p>
          <a:p>
            <a:pPr algn="l" rtl="0">
              <a:defRPr/>
            </a:pPr>
            <a:r>
              <a:rPr lang="en-US" sz="2400" dirty="0" smtClean="0"/>
              <a:t>A woman should </a:t>
            </a:r>
            <a:r>
              <a:rPr lang="en-US" sz="2400" b="1" i="1" u="sng" dirty="0" smtClean="0"/>
              <a:t>express her own</a:t>
            </a:r>
            <a:r>
              <a:rPr lang="en-US" sz="2400" i="1" u="sng" dirty="0" smtClean="0"/>
              <a:t> </a:t>
            </a:r>
            <a:r>
              <a:rPr lang="en-US" sz="2400" dirty="0" smtClean="0"/>
              <a:t>breast milk</a:t>
            </a:r>
            <a:r>
              <a:rPr lang="en-US" sz="2400" i="1" dirty="0" smtClean="0"/>
              <a:t>.</a:t>
            </a:r>
          </a:p>
          <a:p>
            <a:pPr algn="l" rtl="0">
              <a:defRPr/>
            </a:pPr>
            <a:r>
              <a:rPr lang="en-US" sz="2400" i="1" dirty="0" smtClean="0"/>
              <a:t>The breasts are </a:t>
            </a:r>
            <a:r>
              <a:rPr lang="en-US" sz="2400" b="1" i="1" u="sng" dirty="0" smtClean="0"/>
              <a:t>easily hurt</a:t>
            </a:r>
            <a:r>
              <a:rPr lang="en-US" sz="2400" b="1" i="1" dirty="0" smtClean="0"/>
              <a:t> </a:t>
            </a:r>
            <a:r>
              <a:rPr lang="en-US" sz="2400" i="1" dirty="0" smtClean="0"/>
              <a:t>if another  </a:t>
            </a:r>
            <a:r>
              <a:rPr lang="en-US" sz="2400" dirty="0" smtClean="0"/>
              <a:t>person tries.</a:t>
            </a:r>
          </a:p>
          <a:p>
            <a:pPr algn="l" rtl="0">
              <a:defRPr/>
            </a:pPr>
            <a:r>
              <a:rPr lang="en-US" sz="2400" dirty="0" smtClean="0"/>
              <a:t>If you are showing a woman how to express, </a:t>
            </a:r>
            <a:r>
              <a:rPr lang="en-US" sz="2400" b="1" i="1" u="sng" dirty="0" smtClean="0"/>
              <a:t>show her on your own body</a:t>
            </a:r>
            <a:r>
              <a:rPr lang="en-US" sz="2400" b="1" dirty="0" smtClean="0"/>
              <a:t> </a:t>
            </a:r>
            <a:r>
              <a:rPr lang="en-US" sz="2400" dirty="0" smtClean="0"/>
              <a:t>as much as possible, while she copies you. </a:t>
            </a:r>
          </a:p>
        </p:txBody>
      </p:sp>
      <p:pic>
        <p:nvPicPr>
          <p:cNvPr id="201731" name="Picture 3" descr="~lwf00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1600200"/>
            <a:ext cx="2547966" cy="31345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172200" y="4876800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If you need to touch her to show her exactly where to press her breast, be very gentle.</a:t>
            </a:r>
          </a:p>
        </p:txBody>
      </p:sp>
    </p:spTree>
    <p:extLst>
      <p:ext uri="{BB962C8B-B14F-4D97-AF65-F5344CB8AC3E}">
        <p14:creationId xmlns:p14="http://schemas.microsoft.com/office/powerpoint/2010/main" val="37276838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934200" y="2864763"/>
            <a:ext cx="1833502" cy="160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/>
          <a:stretch/>
        </p:blipFill>
        <p:spPr bwMode="auto">
          <a:xfrm>
            <a:off x="6891687" y="2829640"/>
            <a:ext cx="1871313" cy="168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70038"/>
            <a:ext cx="6858000" cy="4830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l" rtl="0"/>
            <a:r>
              <a:rPr lang="en-US" sz="2800" dirty="0"/>
              <a:t>Always </a:t>
            </a:r>
            <a:r>
              <a:rPr lang="en-US" sz="2800" b="1" u="sng" dirty="0"/>
              <a:t>wash hands </a:t>
            </a:r>
            <a:r>
              <a:rPr lang="en-US" sz="2800" dirty="0"/>
              <a:t>with soap and water before expressing milk</a:t>
            </a:r>
            <a:r>
              <a:rPr lang="en-US" sz="2800" dirty="0" smtClean="0"/>
              <a:t>.</a:t>
            </a:r>
          </a:p>
          <a:p>
            <a:pPr marL="342900" indent="-342900" algn="l" rtl="0"/>
            <a:r>
              <a:rPr lang="en-US" sz="2800" dirty="0"/>
              <a:t>Milk can be expressed into any type of container ,such as: a bottle, cup, glass, jar, or bowl. It helps if the container has </a:t>
            </a:r>
            <a:r>
              <a:rPr lang="en-US" sz="2800" b="1" u="sng" dirty="0"/>
              <a:t>a wide opening</a:t>
            </a:r>
            <a:r>
              <a:rPr lang="en-US" sz="2800" dirty="0" smtClean="0"/>
              <a:t>.</a:t>
            </a:r>
            <a:endParaRPr lang="en-US" sz="2800" dirty="0"/>
          </a:p>
          <a:p>
            <a:pPr marL="342900" indent="-342900" algn="l" rtl="0"/>
            <a:r>
              <a:rPr lang="en-US" sz="2800" b="1" u="sng" dirty="0">
                <a:hlinkClick r:id="" action="ppaction://customshow?id=5&amp;return=true"/>
              </a:rPr>
              <a:t>Breast </a:t>
            </a:r>
            <a:r>
              <a:rPr lang="en-US" sz="2800" b="1" u="sng" dirty="0" smtClean="0">
                <a:hlinkClick r:id="" action="ppaction://customshow?id=5&amp;return=true"/>
              </a:rPr>
              <a:t>massage</a:t>
            </a:r>
            <a:endParaRPr lang="en-US" sz="2800" b="1" u="sng" dirty="0"/>
          </a:p>
          <a:p>
            <a:pPr marL="342900" indent="-342900" algn="l" rtl="0"/>
            <a:r>
              <a:rPr lang="en-US" sz="2800" b="1" u="sng" dirty="0"/>
              <a:t>Eliciting </a:t>
            </a:r>
            <a:r>
              <a:rPr lang="en-US" sz="2800" b="1" u="sng" dirty="0">
                <a:hlinkClick r:id="" action="ppaction://customshow?id=6&amp;return=true"/>
              </a:rPr>
              <a:t>milk ejection reflex</a:t>
            </a:r>
            <a:r>
              <a:rPr lang="en-US" sz="2800" b="1" dirty="0">
                <a:hlinkClick r:id="" action="ppaction://customshow?id=6&amp;return=true"/>
              </a:rPr>
              <a:t> </a:t>
            </a:r>
            <a:r>
              <a:rPr lang="en-US" sz="2800" dirty="0"/>
              <a:t>(milk release) </a:t>
            </a:r>
            <a:endParaRPr lang="en-US" sz="2800" dirty="0" smtClean="0"/>
          </a:p>
          <a:p>
            <a:pPr marL="342900" indent="-342900" algn="l" rtl="0"/>
            <a:r>
              <a:rPr lang="en-US" sz="2800" b="1" dirty="0">
                <a:hlinkClick r:id="" action="ppaction://customshow?id=7&amp;return=true"/>
              </a:rPr>
              <a:t>Expressing </a:t>
            </a:r>
            <a:r>
              <a:rPr lang="en-US" sz="2800" b="1" dirty="0" smtClean="0">
                <a:hlinkClick r:id="" action="ppaction://customshow?id=7&amp;return=true"/>
              </a:rPr>
              <a:t>colostrum.</a:t>
            </a:r>
            <a:endParaRPr lang="en-US" sz="2800" b="1" dirty="0" smtClean="0"/>
          </a:p>
          <a:p>
            <a:pPr marL="342900" indent="-342900" algn="l" rtl="0"/>
            <a:endParaRPr lang="en-US" sz="28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0244871"/>
              </p:ext>
            </p:extLst>
          </p:nvPr>
        </p:nvGraphicFramePr>
        <p:xfrm>
          <a:off x="4572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905584" y="2819400"/>
            <a:ext cx="1857416" cy="164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097" y="1752600"/>
            <a:ext cx="1814903" cy="9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3498</TotalTime>
  <Words>2994</Words>
  <Application>Microsoft Office PowerPoint</Application>
  <PresentationFormat>On-screen Show (4:3)</PresentationFormat>
  <Paragraphs>335</Paragraphs>
  <Slides>49</Slides>
  <Notes>30</Notes>
  <HiddenSlides>12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  <vt:variant>
        <vt:lpstr>Custom Shows</vt:lpstr>
      </vt:variant>
      <vt:variant>
        <vt:i4>14</vt:i4>
      </vt:variant>
    </vt:vector>
  </HeadingPairs>
  <TitlesOfParts>
    <vt:vector size="65" baseType="lpstr">
      <vt:lpstr>فرمت اسلايد</vt:lpstr>
      <vt:lpstr>1_فرمت اسلايد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</vt:lpstr>
      <vt:lpstr>cord</vt:lpstr>
      <vt:lpstr>rot</vt:lpstr>
      <vt:lpstr>assign</vt:lpstr>
      <vt:lpstr>mrahel</vt:lpstr>
      <vt:lpstr>masage</vt:lpstr>
      <vt:lpstr>oxy</vt:lpstr>
      <vt:lpstr>colostrm</vt:lpstr>
      <vt:lpstr>a</vt:lpstr>
      <vt:lpstr>soft</vt:lpstr>
      <vt:lpstr>hard</vt:lpstr>
      <vt:lpstr>glass</vt:lpstr>
      <vt:lpstr>sp00n</vt:lpstr>
      <vt:lpstr>SYRIN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Ravari</dc:creator>
  <cp:lastModifiedBy>Dr Ravari</cp:lastModifiedBy>
  <cp:revision>331</cp:revision>
  <dcterms:created xsi:type="dcterms:W3CDTF">2006-08-16T00:00:00Z</dcterms:created>
  <dcterms:modified xsi:type="dcterms:W3CDTF">2016-08-12T17:18:10Z</dcterms:modified>
</cp:coreProperties>
</file>